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theme/theme10.xml" ContentType="application/vnd.openxmlformats-officedocument.theme+xml"/>
  <Override PartName="/ppt/slideLayouts/slideLayout19.xml" ContentType="application/vnd.openxmlformats-officedocument.presentationml.slideLayout+xml"/>
  <Override PartName="/ppt/theme/theme11.xml" ContentType="application/vnd.openxmlformats-officedocument.theme+xml"/>
  <Override PartName="/ppt/slideLayouts/slideLayout20.xml" ContentType="application/vnd.openxmlformats-officedocument.presentationml.slideLayout+xml"/>
  <Override PartName="/ppt/theme/theme12.xml" ContentType="application/vnd.openxmlformats-officedocument.theme+xml"/>
  <Override PartName="/ppt/slideLayouts/slideLayout21.xml" ContentType="application/vnd.openxmlformats-officedocument.presentationml.slideLayout+xml"/>
  <Override PartName="/ppt/theme/theme13.xml" ContentType="application/vnd.openxmlformats-officedocument.theme+xml"/>
  <Override PartName="/ppt/slideLayouts/slideLayout22.xml" ContentType="application/vnd.openxmlformats-officedocument.presentationml.slideLayout+xml"/>
  <Override PartName="/ppt/theme/theme14.xml" ContentType="application/vnd.openxmlformats-officedocument.theme+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theme/theme16.xml" ContentType="application/vnd.openxmlformats-officedocument.theme+xml"/>
  <Override PartName="/ppt/slideLayouts/slideLayout25.xml" ContentType="application/vnd.openxmlformats-officedocument.presentationml.slideLayout+xml"/>
  <Override PartName="/ppt/theme/theme17.xml" ContentType="application/vnd.openxmlformats-officedocument.theme+xml"/>
  <Override PartName="/ppt/slideLayouts/slideLayout26.xml" ContentType="application/vnd.openxmlformats-officedocument.presentationml.slideLayout+xml"/>
  <Override PartName="/ppt/theme/theme18.xml" ContentType="application/vnd.openxmlformats-officedocument.theme+xml"/>
  <Override PartName="/ppt/slideLayouts/slideLayout27.xml" ContentType="application/vnd.openxmlformats-officedocument.presentationml.slideLayout+xml"/>
  <Override PartName="/ppt/theme/theme19.xml" ContentType="application/vnd.openxmlformats-officedocument.theme+xml"/>
  <Override PartName="/ppt/slideLayouts/slideLayout28.xml" ContentType="application/vnd.openxmlformats-officedocument.presentationml.slideLayout+xml"/>
  <Override PartName="/ppt/theme/theme20.xml" ContentType="application/vnd.openxmlformats-officedocument.theme+xml"/>
  <Override PartName="/ppt/slideLayouts/slideLayout29.xml" ContentType="application/vnd.openxmlformats-officedocument.presentationml.slideLayout+xml"/>
  <Override PartName="/ppt/theme/theme21.xml" ContentType="application/vnd.openxmlformats-officedocument.theme+xml"/>
  <Override PartName="/ppt/slideLayouts/slideLayout30.xml" ContentType="application/vnd.openxmlformats-officedocument.presentationml.slideLayout+xml"/>
  <Override PartName="/ppt/theme/theme22.xml" ContentType="application/vnd.openxmlformats-officedocument.theme+xml"/>
  <Override PartName="/ppt/slideLayouts/slideLayout31.xml" ContentType="application/vnd.openxmlformats-officedocument.presentationml.slideLayout+xml"/>
  <Override PartName="/ppt/theme/theme23.xml" ContentType="application/vnd.openxmlformats-officedocument.theme+xml"/>
  <Override PartName="/ppt/slideLayouts/slideLayout32.xml" ContentType="application/vnd.openxmlformats-officedocument.presentationml.slideLayout+xml"/>
  <Override PartName="/ppt/theme/theme24.xml" ContentType="application/vnd.openxmlformats-officedocument.theme+xml"/>
  <Override PartName="/ppt/slideLayouts/slideLayout33.xml" ContentType="application/vnd.openxmlformats-officedocument.presentationml.slideLayout+xml"/>
  <Override PartName="/ppt/theme/theme25.xml" ContentType="application/vnd.openxmlformats-officedocument.theme+xml"/>
  <Override PartName="/ppt/slideLayouts/slideLayout34.xml" ContentType="application/vnd.openxmlformats-officedocument.presentationml.slideLayout+xml"/>
  <Override PartName="/ppt/theme/theme26.xml" ContentType="application/vnd.openxmlformats-officedocument.theme+xml"/>
  <Override PartName="/ppt/slideLayouts/slideLayout35.xml" ContentType="application/vnd.openxmlformats-officedocument.presentationml.slideLayout+xml"/>
  <Override PartName="/ppt/theme/theme27.xml" ContentType="application/vnd.openxmlformats-officedocument.theme+xml"/>
  <Override PartName="/ppt/slideLayouts/slideLayout36.xml" ContentType="application/vnd.openxmlformats-officedocument.presentationml.slideLayout+xml"/>
  <Override PartName="/ppt/theme/theme28.xml" ContentType="application/vnd.openxmlformats-officedocument.theme+xml"/>
  <Override PartName="/ppt/slideLayouts/slideLayout37.xml" ContentType="application/vnd.openxmlformats-officedocument.presentationml.slideLayout+xml"/>
  <Override PartName="/ppt/theme/theme29.xml" ContentType="application/vnd.openxmlformats-officedocument.theme+xml"/>
  <Override PartName="/ppt/slideLayouts/slideLayout38.xml" ContentType="application/vnd.openxmlformats-officedocument.presentationml.slideLayout+xml"/>
  <Override PartName="/ppt/theme/theme30.xml" ContentType="application/vnd.openxmlformats-officedocument.theme+xml"/>
  <Override PartName="/ppt/slideLayouts/slideLayout39.xml" ContentType="application/vnd.openxmlformats-officedocument.presentationml.slideLayout+xml"/>
  <Override PartName="/ppt/theme/theme31.xml" ContentType="application/vnd.openxmlformats-officedocument.theme+xml"/>
  <Override PartName="/ppt/slideLayouts/slideLayout40.xml" ContentType="application/vnd.openxmlformats-officedocument.presentationml.slideLayout+xml"/>
  <Override PartName="/ppt/theme/theme32.xml" ContentType="application/vnd.openxmlformats-officedocument.theme+xml"/>
  <Override PartName="/ppt/slideLayouts/slideLayout41.xml" ContentType="application/vnd.openxmlformats-officedocument.presentationml.slideLayout+xml"/>
  <Override PartName="/ppt/theme/theme33.xml" ContentType="application/vnd.openxmlformats-officedocument.theme+xml"/>
  <Override PartName="/ppt/slideLayouts/slideLayout42.xml" ContentType="application/vnd.openxmlformats-officedocument.presentationml.slideLayout+xml"/>
  <Override PartName="/ppt/theme/theme34.xml" ContentType="application/vnd.openxmlformats-officedocument.theme+xml"/>
  <Override PartName="/ppt/slideLayouts/slideLayout43.xml" ContentType="application/vnd.openxmlformats-officedocument.presentationml.slideLayout+xml"/>
  <Override PartName="/ppt/theme/theme35.xml" ContentType="application/vnd.openxmlformats-officedocument.theme+xml"/>
  <Override PartName="/ppt/slideLayouts/slideLayout44.xml" ContentType="application/vnd.openxmlformats-officedocument.presentationml.slideLayout+xml"/>
  <Override PartName="/ppt/theme/theme36.xml" ContentType="application/vnd.openxmlformats-officedocument.theme+xml"/>
  <Override PartName="/ppt/slideLayouts/slideLayout45.xml" ContentType="application/vnd.openxmlformats-officedocument.presentationml.slideLayout+xml"/>
  <Override PartName="/ppt/theme/theme37.xml" ContentType="application/vnd.openxmlformats-officedocument.theme+xml"/>
  <Override PartName="/ppt/slideLayouts/slideLayout46.xml" ContentType="application/vnd.openxmlformats-officedocument.presentationml.slideLayout+xml"/>
  <Override PartName="/ppt/theme/theme38.xml" ContentType="application/vnd.openxmlformats-officedocument.theme+xml"/>
  <Override PartName="/ppt/slideLayouts/slideLayout47.xml" ContentType="application/vnd.openxmlformats-officedocument.presentationml.slideLayout+xml"/>
  <Override PartName="/ppt/theme/theme39.xml" ContentType="application/vnd.openxmlformats-officedocument.theme+xml"/>
  <Override PartName="/ppt/slideLayouts/slideLayout48.xml" ContentType="application/vnd.openxmlformats-officedocument.presentationml.slideLayout+xml"/>
  <Override PartName="/ppt/theme/theme40.xml" ContentType="application/vnd.openxmlformats-officedocument.theme+xml"/>
  <Override PartName="/ppt/slideLayouts/slideLayout49.xml" ContentType="application/vnd.openxmlformats-officedocument.presentationml.slideLayout+xml"/>
  <Override PartName="/ppt/theme/theme41.xml" ContentType="application/vnd.openxmlformats-officedocument.theme+xml"/>
  <Override PartName="/ppt/slideLayouts/slideLayout50.xml" ContentType="application/vnd.openxmlformats-officedocument.presentationml.slideLayout+xml"/>
  <Override PartName="/ppt/theme/theme42.xml" ContentType="application/vnd.openxmlformats-officedocument.theme+xml"/>
  <Override PartName="/ppt/slideLayouts/slideLayout51.xml" ContentType="application/vnd.openxmlformats-officedocument.presentationml.slideLayout+xml"/>
  <Override PartName="/ppt/theme/theme43.xml" ContentType="application/vnd.openxmlformats-officedocument.theme+xml"/>
  <Override PartName="/ppt/slideLayouts/slideLayout52.xml" ContentType="application/vnd.openxmlformats-officedocument.presentationml.slideLayout+xml"/>
  <Override PartName="/ppt/theme/theme44.xml" ContentType="application/vnd.openxmlformats-officedocument.theme+xml"/>
  <Override PartName="/ppt/slideLayouts/slideLayout53.xml" ContentType="application/vnd.openxmlformats-officedocument.presentationml.slideLayout+xml"/>
  <Override PartName="/ppt/theme/theme45.xml" ContentType="application/vnd.openxmlformats-officedocument.theme+xml"/>
  <Override PartName="/ppt/slideLayouts/slideLayout54.xml" ContentType="application/vnd.openxmlformats-officedocument.presentationml.slideLayout+xml"/>
  <Override PartName="/ppt/theme/theme46.xml" ContentType="application/vnd.openxmlformats-officedocument.theme+xml"/>
  <Override PartName="/ppt/slideLayouts/slideLayout5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6.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4" r:id="rId12"/>
    <p:sldMasterId id="2147483686" r:id="rId13"/>
    <p:sldMasterId id="2147483688" r:id="rId14"/>
    <p:sldMasterId id="2147483690" r:id="rId15"/>
    <p:sldMasterId id="2147483692"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 id="2147483716" r:id="rId28"/>
    <p:sldMasterId id="2147483718" r:id="rId29"/>
    <p:sldMasterId id="2147483720" r:id="rId30"/>
    <p:sldMasterId id="2147483722" r:id="rId31"/>
    <p:sldMasterId id="2147483724" r:id="rId32"/>
    <p:sldMasterId id="2147483726" r:id="rId33"/>
    <p:sldMasterId id="2147483728" r:id="rId34"/>
    <p:sldMasterId id="2147483730" r:id="rId35"/>
    <p:sldMasterId id="2147483732" r:id="rId36"/>
    <p:sldMasterId id="2147483734" r:id="rId37"/>
    <p:sldMasterId id="2147483736" r:id="rId38"/>
    <p:sldMasterId id="2147483738" r:id="rId39"/>
    <p:sldMasterId id="2147483740" r:id="rId40"/>
    <p:sldMasterId id="2147483742" r:id="rId41"/>
    <p:sldMasterId id="2147483744" r:id="rId42"/>
    <p:sldMasterId id="2147483746" r:id="rId43"/>
    <p:sldMasterId id="2147483748" r:id="rId44"/>
    <p:sldMasterId id="2147483750" r:id="rId45"/>
    <p:sldMasterId id="2147483752" r:id="rId46"/>
    <p:sldMasterId id="2147483754" r:id="rId47"/>
  </p:sldMasterIdLst>
  <p:notesMasterIdLst>
    <p:notesMasterId r:id="rId102"/>
  </p:notesMasterIdLst>
  <p:handoutMasterIdLst>
    <p:handoutMasterId r:id="rId103"/>
  </p:handoutMasterIdLst>
  <p:sldIdLst>
    <p:sldId id="296" r:id="rId48"/>
    <p:sldId id="287" r:id="rId49"/>
    <p:sldId id="355" r:id="rId50"/>
    <p:sldId id="297" r:id="rId51"/>
    <p:sldId id="301" r:id="rId52"/>
    <p:sldId id="302"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54" r:id="rId90"/>
    <p:sldId id="345" r:id="rId91"/>
    <p:sldId id="346" r:id="rId92"/>
    <p:sldId id="347" r:id="rId93"/>
    <p:sldId id="348" r:id="rId94"/>
    <p:sldId id="349" r:id="rId95"/>
    <p:sldId id="350" r:id="rId96"/>
    <p:sldId id="353" r:id="rId97"/>
    <p:sldId id="352" r:id="rId98"/>
    <p:sldId id="341" r:id="rId99"/>
    <p:sldId id="342" r:id="rId100"/>
    <p:sldId id="343" r:id="rId101"/>
  </p:sldIdLst>
  <p:sldSz cx="9144000" cy="5143500" type="screen16x9"/>
  <p:notesSz cx="7023100" cy="9309100"/>
  <p:embeddedFontLst>
    <p:embeddedFont>
      <p:font typeface="Calibri" panose="020F0502020204030204" pitchFamily="34" charset="0"/>
      <p:regular r:id="rId104"/>
      <p:bold r:id="rId105"/>
      <p:italic r:id="rId106"/>
      <p:boldItalic r:id="rId107"/>
    </p:embeddedFont>
    <p:embeddedFont>
      <p:font typeface="Gill Sans MT" panose="020B0502020104020203" pitchFamily="34" charset="0"/>
      <p:regular r:id="rId108"/>
      <p:bold r:id="rId109"/>
      <p:italic r:id="rId110"/>
      <p:boldItalic r:id="rId111"/>
    </p:embeddedFont>
    <p:embeddedFont>
      <p:font typeface="Arial Black" panose="020B0A04020102020204" pitchFamily="34" charset="0"/>
      <p:bold r:id="rId112"/>
    </p:embeddedFont>
    <p:embeddedFont>
      <p:font typeface="Verdana" panose="020B0604030504040204" pitchFamily="34" charset="0"/>
      <p:regular r:id="rId113"/>
      <p:bold r:id="rId114"/>
      <p:italic r:id="rId115"/>
      <p:boldItalic r:id="rId116"/>
    </p:embeddedFont>
    <p:embeddedFont>
      <p:font typeface="Candara" panose="020E0502030303020204" pitchFamily="34" charset="0"/>
      <p:regular r:id="rId117"/>
      <p:bold r:id="rId118"/>
      <p:italic r:id="rId119"/>
      <p:boldItalic r:id="rId120"/>
    </p:embeddedFont>
    <p:embeddedFont>
      <p:font typeface="Franklin Gothic Medium" panose="020B0603020102020204" pitchFamily="34" charset="0"/>
      <p:regular r:id="rId121"/>
      <p:italic r:id="rId122"/>
    </p:embeddedFont>
    <p:embeddedFont>
      <p:font typeface="Aharoni" panose="02010803020104030203" pitchFamily="2" charset="-79"/>
      <p:bold r:id="rId123"/>
    </p:embeddedFont>
    <p:embeddedFont>
      <p:font typeface="Wingdings 2" panose="05020102010507070707" pitchFamily="18" charset="2"/>
      <p:regular r:id="rId124"/>
    </p:embeddedFont>
    <p:embeddedFont>
      <p:font typeface="Helvetica" panose="020B0604020202020204" pitchFamily="3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184C00D7-63DA-410E-A2C7-31A79C05D410}">
          <p14:sldIdLst>
            <p14:sldId id="296"/>
            <p14:sldId id="287"/>
            <p14:sldId id="355"/>
            <p14:sldId id="297"/>
            <p14:sldId id="301"/>
            <p14:sldId id="302"/>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54"/>
            <p14:sldId id="345"/>
            <p14:sldId id="346"/>
            <p14:sldId id="347"/>
            <p14:sldId id="348"/>
            <p14:sldId id="349"/>
            <p14:sldId id="350"/>
            <p14:sldId id="353"/>
            <p14:sldId id="352"/>
            <p14:sldId id="341"/>
            <p14:sldId id="342"/>
            <p14:sldId id="34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8" autoAdjust="0"/>
    <p:restoredTop sz="94660"/>
  </p:normalViewPr>
  <p:slideViewPr>
    <p:cSldViewPr snapToGrid="0" snapToObjects="1">
      <p:cViewPr>
        <p:scale>
          <a:sx n="66" d="100"/>
          <a:sy n="66" d="100"/>
        </p:scale>
        <p:origin x="720" y="516"/>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67" d="100"/>
          <a:sy n="67" d="100"/>
        </p:scale>
        <p:origin x="-2784" y="-96"/>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font" Target="fonts/font14.fntdata"/><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112" Type="http://schemas.openxmlformats.org/officeDocument/2006/relationships/font" Target="fonts/font9.fntdata"/><Relationship Id="rId16" Type="http://schemas.openxmlformats.org/officeDocument/2006/relationships/slideMaster" Target="slideMasters/slideMaster16.xml"/><Relationship Id="rId107" Type="http://schemas.openxmlformats.org/officeDocument/2006/relationships/font" Target="fonts/font4.fntdata"/><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6.xml"/><Relationship Id="rId58" Type="http://schemas.openxmlformats.org/officeDocument/2006/relationships/slide" Target="slides/slide11.xml"/><Relationship Id="rId74" Type="http://schemas.openxmlformats.org/officeDocument/2006/relationships/slide" Target="slides/slide27.xml"/><Relationship Id="rId79" Type="http://schemas.openxmlformats.org/officeDocument/2006/relationships/slide" Target="slides/slide32.xml"/><Relationship Id="rId102" Type="http://schemas.openxmlformats.org/officeDocument/2006/relationships/notesMaster" Target="notesMasters/notesMaster1.xml"/><Relationship Id="rId123" Type="http://schemas.openxmlformats.org/officeDocument/2006/relationships/font" Target="fonts/font20.fntdata"/><Relationship Id="rId128" Type="http://schemas.openxmlformats.org/officeDocument/2006/relationships/font" Target="fonts/font25.fntdata"/><Relationship Id="rId5" Type="http://schemas.openxmlformats.org/officeDocument/2006/relationships/slideMaster" Target="slideMasters/slideMaster5.xml"/><Relationship Id="rId90" Type="http://schemas.openxmlformats.org/officeDocument/2006/relationships/slide" Target="slides/slide43.xml"/><Relationship Id="rId95"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font" Target="fonts/font2.fntdata"/><Relationship Id="rId113" Type="http://schemas.openxmlformats.org/officeDocument/2006/relationships/font" Target="fonts/font10.fntdata"/><Relationship Id="rId118" Type="http://schemas.openxmlformats.org/officeDocument/2006/relationships/font" Target="fonts/font15.fntdata"/><Relationship Id="rId126"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80" Type="http://schemas.openxmlformats.org/officeDocument/2006/relationships/slide" Target="slides/slide33.xml"/><Relationship Id="rId85" Type="http://schemas.openxmlformats.org/officeDocument/2006/relationships/slide" Target="slides/slide38.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2.xml"/><Relationship Id="rId67" Type="http://schemas.openxmlformats.org/officeDocument/2006/relationships/slide" Target="slides/slide20.xml"/><Relationship Id="rId103" Type="http://schemas.openxmlformats.org/officeDocument/2006/relationships/handoutMaster" Target="handoutMasters/handoutMaster1.xml"/><Relationship Id="rId108" Type="http://schemas.openxmlformats.org/officeDocument/2006/relationships/font" Target="fonts/font5.fntdata"/><Relationship Id="rId116" Type="http://schemas.openxmlformats.org/officeDocument/2006/relationships/font" Target="fonts/font13.fntdata"/><Relationship Id="rId124" Type="http://schemas.openxmlformats.org/officeDocument/2006/relationships/font" Target="fonts/font21.fntdata"/><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slide" Target="slides/slide36.xml"/><Relationship Id="rId88" Type="http://schemas.openxmlformats.org/officeDocument/2006/relationships/slide" Target="slides/slide41.xml"/><Relationship Id="rId91" Type="http://schemas.openxmlformats.org/officeDocument/2006/relationships/slide" Target="slides/slide44.xml"/><Relationship Id="rId96" Type="http://schemas.openxmlformats.org/officeDocument/2006/relationships/slide" Target="slides/slide49.xml"/><Relationship Id="rId111" Type="http://schemas.openxmlformats.org/officeDocument/2006/relationships/font" Target="fonts/font8.fntdata"/><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2.xml"/><Relationship Id="rId57" Type="http://schemas.openxmlformats.org/officeDocument/2006/relationships/slide" Target="slides/slide10.xml"/><Relationship Id="rId106" Type="http://schemas.openxmlformats.org/officeDocument/2006/relationships/font" Target="fonts/font3.fntdata"/><Relationship Id="rId114" Type="http://schemas.openxmlformats.org/officeDocument/2006/relationships/font" Target="fonts/font11.fntdata"/><Relationship Id="rId119" Type="http://schemas.openxmlformats.org/officeDocument/2006/relationships/font" Target="fonts/font16.fntdata"/><Relationship Id="rId127" Type="http://schemas.openxmlformats.org/officeDocument/2006/relationships/font" Target="fonts/font24.fntdata"/><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font" Target="fonts/font19.fntdata"/><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font" Target="fonts/font6.fntdata"/><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font" Target="fonts/font1.fntdata"/><Relationship Id="rId120" Type="http://schemas.openxmlformats.org/officeDocument/2006/relationships/font" Target="fonts/font17.fntdata"/><Relationship Id="rId125"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font" Target="fonts/font7.fntdata"/><Relationship Id="rId115" Type="http://schemas.openxmlformats.org/officeDocument/2006/relationships/font" Target="fonts/font12.fntdata"/><Relationship Id="rId131" Type="http://schemas.openxmlformats.org/officeDocument/2006/relationships/theme" Target="theme/theme1.xml"/><Relationship Id="rId61" Type="http://schemas.openxmlformats.org/officeDocument/2006/relationships/slide" Target="slides/slide14.xml"/><Relationship Id="rId82"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85F7F96-2E5F-41BF-8F2E-A00818ECCEE5}" type="datetimeFigureOut">
              <a:rPr lang="en-US" smtClean="0"/>
              <a:t>5/23/2017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4E15B03-7321-486C-99C7-A56CEBE464A8}" type="slidenum">
              <a:rPr lang="en-US" smtClean="0"/>
              <a:t>‹#›</a:t>
            </a:fld>
            <a:endParaRPr lang="en-US"/>
          </a:p>
        </p:txBody>
      </p:sp>
    </p:spTree>
    <p:extLst>
      <p:ext uri="{BB962C8B-B14F-4D97-AF65-F5344CB8AC3E}">
        <p14:creationId xmlns:p14="http://schemas.microsoft.com/office/powerpoint/2010/main" val="2822739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7988" y="698500"/>
            <a:ext cx="6207125"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2310" y="4421823"/>
            <a:ext cx="5618480" cy="4189095"/>
          </a:xfrm>
          <a:prstGeom prst="rect">
            <a:avLst/>
          </a:prstGeom>
          <a:noFill/>
          <a:ln>
            <a:noFill/>
          </a:ln>
        </p:spPr>
        <p:txBody>
          <a:bodyPr lIns="93308" tIns="93308" rIns="93308" bIns="93308"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5897793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7525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bwMode="auto">
          <a:xfrm>
            <a:off x="406400" y="696913"/>
            <a:ext cx="61976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701040" y="4416427"/>
            <a:ext cx="560832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71813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31"/>
          <p:cNvSpPr txBox="1">
            <a:spLocks noGrp="1" noChangeArrowheads="1"/>
          </p:cNvSpPr>
          <p:nvPr/>
        </p:nvSpPr>
        <p:spPr bwMode="auto">
          <a:xfrm>
            <a:off x="3973369" y="8831264"/>
            <a:ext cx="3037031"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a:defRPr sz="2400">
                <a:solidFill>
                  <a:schemeClr val="tx1"/>
                </a:solidFill>
                <a:latin typeface="Times New Roman" charset="0"/>
              </a:defRPr>
            </a:lvl1pPr>
            <a:lvl2pPr marL="750888" indent="-288925" defTabSz="923925">
              <a:defRPr sz="2400">
                <a:solidFill>
                  <a:schemeClr val="tx1"/>
                </a:solidFill>
                <a:latin typeface="Times New Roman" charset="0"/>
              </a:defRPr>
            </a:lvl2pPr>
            <a:lvl3pPr marL="1155700" indent="-231775" defTabSz="923925">
              <a:defRPr sz="2400">
                <a:solidFill>
                  <a:schemeClr val="tx1"/>
                </a:solidFill>
                <a:latin typeface="Times New Roman" charset="0"/>
              </a:defRPr>
            </a:lvl3pPr>
            <a:lvl4pPr marL="1617663" indent="-230188" defTabSz="923925">
              <a:defRPr sz="2400">
                <a:solidFill>
                  <a:schemeClr val="tx1"/>
                </a:solidFill>
                <a:latin typeface="Times New Roman" charset="0"/>
              </a:defRPr>
            </a:lvl4pPr>
            <a:lvl5pPr marL="2079625" indent="-230188" defTabSz="923925">
              <a:defRPr sz="2400">
                <a:solidFill>
                  <a:schemeClr val="tx1"/>
                </a:solidFill>
                <a:latin typeface="Times New Roman" charset="0"/>
              </a:defRPr>
            </a:lvl5pPr>
            <a:lvl6pPr marL="2536825" indent="-230188" algn="ctr" defTabSz="923925" eaLnBrk="0" fontAlgn="base" hangingPunct="0">
              <a:spcBef>
                <a:spcPct val="0"/>
              </a:spcBef>
              <a:spcAft>
                <a:spcPct val="0"/>
              </a:spcAft>
              <a:defRPr sz="2400">
                <a:solidFill>
                  <a:schemeClr val="tx1"/>
                </a:solidFill>
                <a:latin typeface="Times New Roman" charset="0"/>
              </a:defRPr>
            </a:lvl6pPr>
            <a:lvl7pPr marL="2994025" indent="-230188" algn="ctr" defTabSz="923925" eaLnBrk="0" fontAlgn="base" hangingPunct="0">
              <a:spcBef>
                <a:spcPct val="0"/>
              </a:spcBef>
              <a:spcAft>
                <a:spcPct val="0"/>
              </a:spcAft>
              <a:defRPr sz="2400">
                <a:solidFill>
                  <a:schemeClr val="tx1"/>
                </a:solidFill>
                <a:latin typeface="Times New Roman" charset="0"/>
              </a:defRPr>
            </a:lvl7pPr>
            <a:lvl8pPr marL="3451225" indent="-230188" algn="ctr" defTabSz="923925" eaLnBrk="0" fontAlgn="base" hangingPunct="0">
              <a:spcBef>
                <a:spcPct val="0"/>
              </a:spcBef>
              <a:spcAft>
                <a:spcPct val="0"/>
              </a:spcAft>
              <a:defRPr sz="2400">
                <a:solidFill>
                  <a:schemeClr val="tx1"/>
                </a:solidFill>
                <a:latin typeface="Times New Roman" charset="0"/>
              </a:defRPr>
            </a:lvl8pPr>
            <a:lvl9pPr marL="3908425" indent="-230188" algn="ctr" defTabSz="923925" eaLnBrk="0" fontAlgn="base" hangingPunct="0">
              <a:spcBef>
                <a:spcPct val="0"/>
              </a:spcBef>
              <a:spcAft>
                <a:spcPct val="0"/>
              </a:spcAft>
              <a:defRPr sz="2400">
                <a:solidFill>
                  <a:schemeClr val="tx1"/>
                </a:solidFill>
                <a:latin typeface="Times New Roman" charset="0"/>
              </a:defRPr>
            </a:lvl9pPr>
          </a:lstStyle>
          <a:p>
            <a:pPr algn="r"/>
            <a:fld id="{BE0D64D6-8A5F-4B99-A500-C57C2E4C22C7}" type="slidenum">
              <a:rPr lang="en-US" altLang="en-US" sz="1200" kern="1200">
                <a:solidFill>
                  <a:prstClr val="black"/>
                </a:solidFill>
                <a:ea typeface="+mn-ea"/>
                <a:cs typeface="+mn-cs"/>
              </a:rPr>
              <a:pPr algn="r"/>
              <a:t>28</a:t>
            </a:fld>
            <a:endParaRPr lang="en-US" altLang="en-US" sz="1200" kern="1200">
              <a:solidFill>
                <a:prstClr val="black"/>
              </a:solidFill>
              <a:ea typeface="+mn-ea"/>
              <a:cs typeface="+mn-cs"/>
            </a:endParaRPr>
          </a:p>
        </p:txBody>
      </p:sp>
      <p:sp>
        <p:nvSpPr>
          <p:cNvPr id="112643" name="Rectangle 2"/>
          <p:cNvSpPr>
            <a:spLocks noGrp="1" noRot="1" noChangeAspect="1" noChangeArrowheads="1" noTextEdit="1"/>
          </p:cNvSpPr>
          <p:nvPr>
            <p:ph type="sldImg"/>
          </p:nvPr>
        </p:nvSpPr>
        <p:spPr bwMode="auto">
          <a:xfrm>
            <a:off x="407988" y="696913"/>
            <a:ext cx="6196012" cy="3486150"/>
          </a:xfrm>
          <a:prstGeom prst="rect">
            <a:avLst/>
          </a:prstGeom>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34721" y="4416426"/>
            <a:ext cx="5140960" cy="41830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446" tIns="46223" rIns="92446" bIns="46223"/>
          <a:lstStyle/>
          <a:p>
            <a:pPr eaLnBrk="1" hangingPunct="1"/>
            <a:r>
              <a:rPr lang="en-US" altLang="en-US" smtClean="0"/>
              <a:t>MELISSA: </a:t>
            </a:r>
          </a:p>
          <a:p>
            <a:pPr eaLnBrk="1" hangingPunct="1"/>
            <a:r>
              <a:rPr lang="en-US" altLang="en-US" sz="1400" smtClean="0">
                <a:cs typeface="Times New Roman" charset="0"/>
              </a:rPr>
              <a:t>Rates are higher in the population with severe mental illness (SMI)– </a:t>
            </a:r>
            <a:r>
              <a:rPr lang="en-US" altLang="en-US" sz="1400" u="sng" smtClean="0">
                <a:solidFill>
                  <a:schemeClr val="accent1"/>
                </a:solidFill>
                <a:cs typeface="Times New Roman" charset="0"/>
              </a:rPr>
              <a:t>98%</a:t>
            </a:r>
            <a:r>
              <a:rPr lang="en-US" altLang="en-US" sz="1400" smtClean="0">
                <a:solidFill>
                  <a:srgbClr val="FFB2D9"/>
                </a:solidFill>
                <a:cs typeface="Times New Roman" charset="0"/>
              </a:rPr>
              <a:t> </a:t>
            </a:r>
            <a:r>
              <a:rPr lang="en-US" altLang="en-US" sz="1400" smtClean="0">
                <a:cs typeface="Times New Roman" charset="0"/>
              </a:rPr>
              <a:t>of SMI clients report at least one type of qualifying event in their lives.  </a:t>
            </a:r>
            <a:r>
              <a:rPr lang="en-US" altLang="en-US" sz="1400" smtClean="0">
                <a:solidFill>
                  <a:schemeClr val="accent1"/>
                </a:solidFill>
                <a:cs typeface="Times New Roman" charset="0"/>
              </a:rPr>
              <a:t>51-97%</a:t>
            </a:r>
            <a:r>
              <a:rPr lang="en-US" altLang="en-US" sz="1400" smtClean="0">
                <a:solidFill>
                  <a:srgbClr val="FFB2D9"/>
                </a:solidFill>
                <a:cs typeface="Times New Roman" charset="0"/>
              </a:rPr>
              <a:t> </a:t>
            </a:r>
            <a:r>
              <a:rPr lang="en-US" altLang="en-US" sz="1400" smtClean="0">
                <a:cs typeface="Times New Roman" charset="0"/>
              </a:rPr>
              <a:t>of female SMI clients reporting sexual and or physical assault during their lifetime </a:t>
            </a:r>
            <a:r>
              <a:rPr lang="en-US" altLang="en-US" sz="700" smtClean="0">
                <a:cs typeface="Times New Roman" charset="0"/>
              </a:rPr>
              <a:t>(Goodman, Rosenberg, Mueser, &amp; Drake, 1997).</a:t>
            </a:r>
          </a:p>
          <a:p>
            <a:pPr eaLnBrk="1" hangingPunct="1"/>
            <a:endParaRPr lang="en-US" altLang="en-US" sz="700" smtClean="0">
              <a:cs typeface="Times New Roman" charset="0"/>
            </a:endParaRPr>
          </a:p>
          <a:p>
            <a:pPr eaLnBrk="1" hangingPunct="1"/>
            <a:r>
              <a:rPr lang="en-US" altLang="en-US" sz="1400" i="1" u="sng" smtClean="0">
                <a:cs typeface="Times New Roman" charset="0"/>
              </a:rPr>
              <a:t>Recent exposure</a:t>
            </a:r>
            <a:r>
              <a:rPr lang="en-US" altLang="en-US" sz="1400" smtClean="0">
                <a:cs typeface="Times New Roman" charset="0"/>
              </a:rPr>
              <a:t>:   in a multi-site sample, approximately 1/3</a:t>
            </a:r>
            <a:r>
              <a:rPr lang="en-US" altLang="en-US" sz="1400" baseline="30000" smtClean="0">
                <a:cs typeface="Times New Roman" charset="0"/>
              </a:rPr>
              <a:t>rd</a:t>
            </a:r>
            <a:r>
              <a:rPr lang="en-US" altLang="en-US" sz="1400" smtClean="0">
                <a:cs typeface="Times New Roman" charset="0"/>
              </a:rPr>
              <a:t> of SMI clients reported physical or sexual assault in the </a:t>
            </a:r>
            <a:r>
              <a:rPr lang="en-US" altLang="en-US" sz="1400" b="1" i="1" smtClean="0">
                <a:cs typeface="Times New Roman" charset="0"/>
              </a:rPr>
              <a:t>past year</a:t>
            </a:r>
            <a:r>
              <a:rPr lang="en-US" altLang="en-US" sz="1400" smtClean="0">
                <a:cs typeface="Times New Roman" charset="0"/>
              </a:rPr>
              <a:t> </a:t>
            </a:r>
            <a:r>
              <a:rPr lang="en-US" altLang="en-US" sz="700" smtClean="0">
                <a:cs typeface="Times New Roman" charset="0"/>
              </a:rPr>
              <a:t>(Goodman, et al).</a:t>
            </a:r>
          </a:p>
          <a:p>
            <a:pPr eaLnBrk="1" hangingPunct="1"/>
            <a:endParaRPr lang="en-US" altLang="en-US" smtClean="0"/>
          </a:p>
          <a:p>
            <a:pPr eaLnBrk="1" hangingPunct="1"/>
            <a:r>
              <a:rPr lang="en-US" altLang="en-US" smtClean="0"/>
              <a:t>What do you guys think prevalence looks like with the clients you work with?</a:t>
            </a:r>
          </a:p>
        </p:txBody>
      </p:sp>
    </p:spTree>
    <p:extLst>
      <p:ext uri="{BB962C8B-B14F-4D97-AF65-F5344CB8AC3E}">
        <p14:creationId xmlns:p14="http://schemas.microsoft.com/office/powerpoint/2010/main" val="3493080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973369" y="8831264"/>
            <a:ext cx="3037031"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a:defRPr sz="2400">
                <a:solidFill>
                  <a:schemeClr val="tx1"/>
                </a:solidFill>
                <a:latin typeface="Times New Roman" charset="0"/>
              </a:defRPr>
            </a:lvl1pPr>
            <a:lvl2pPr marL="750888" indent="-288925" defTabSz="923925">
              <a:defRPr sz="2400">
                <a:solidFill>
                  <a:schemeClr val="tx1"/>
                </a:solidFill>
                <a:latin typeface="Times New Roman" charset="0"/>
              </a:defRPr>
            </a:lvl2pPr>
            <a:lvl3pPr marL="1155700" indent="-231775" defTabSz="923925">
              <a:defRPr sz="2400">
                <a:solidFill>
                  <a:schemeClr val="tx1"/>
                </a:solidFill>
                <a:latin typeface="Times New Roman" charset="0"/>
              </a:defRPr>
            </a:lvl3pPr>
            <a:lvl4pPr marL="1617663" indent="-230188" defTabSz="923925">
              <a:defRPr sz="2400">
                <a:solidFill>
                  <a:schemeClr val="tx1"/>
                </a:solidFill>
                <a:latin typeface="Times New Roman" charset="0"/>
              </a:defRPr>
            </a:lvl4pPr>
            <a:lvl5pPr marL="2079625" indent="-230188" defTabSz="923925">
              <a:defRPr sz="2400">
                <a:solidFill>
                  <a:schemeClr val="tx1"/>
                </a:solidFill>
                <a:latin typeface="Times New Roman" charset="0"/>
              </a:defRPr>
            </a:lvl5pPr>
            <a:lvl6pPr marL="2536825" indent="-230188" algn="ctr" defTabSz="923925" eaLnBrk="0" fontAlgn="base" hangingPunct="0">
              <a:spcBef>
                <a:spcPct val="0"/>
              </a:spcBef>
              <a:spcAft>
                <a:spcPct val="0"/>
              </a:spcAft>
              <a:defRPr sz="2400">
                <a:solidFill>
                  <a:schemeClr val="tx1"/>
                </a:solidFill>
                <a:latin typeface="Times New Roman" charset="0"/>
              </a:defRPr>
            </a:lvl6pPr>
            <a:lvl7pPr marL="2994025" indent="-230188" algn="ctr" defTabSz="923925" eaLnBrk="0" fontAlgn="base" hangingPunct="0">
              <a:spcBef>
                <a:spcPct val="0"/>
              </a:spcBef>
              <a:spcAft>
                <a:spcPct val="0"/>
              </a:spcAft>
              <a:defRPr sz="2400">
                <a:solidFill>
                  <a:schemeClr val="tx1"/>
                </a:solidFill>
                <a:latin typeface="Times New Roman" charset="0"/>
              </a:defRPr>
            </a:lvl7pPr>
            <a:lvl8pPr marL="3451225" indent="-230188" algn="ctr" defTabSz="923925" eaLnBrk="0" fontAlgn="base" hangingPunct="0">
              <a:spcBef>
                <a:spcPct val="0"/>
              </a:spcBef>
              <a:spcAft>
                <a:spcPct val="0"/>
              </a:spcAft>
              <a:defRPr sz="2400">
                <a:solidFill>
                  <a:schemeClr val="tx1"/>
                </a:solidFill>
                <a:latin typeface="Times New Roman" charset="0"/>
              </a:defRPr>
            </a:lvl8pPr>
            <a:lvl9pPr marL="3908425" indent="-230188" algn="ctr" defTabSz="923925" eaLnBrk="0" fontAlgn="base" hangingPunct="0">
              <a:spcBef>
                <a:spcPct val="0"/>
              </a:spcBef>
              <a:spcAft>
                <a:spcPct val="0"/>
              </a:spcAft>
              <a:defRPr sz="2400">
                <a:solidFill>
                  <a:schemeClr val="tx1"/>
                </a:solidFill>
                <a:latin typeface="Times New Roman" charset="0"/>
              </a:defRPr>
            </a:lvl9pPr>
          </a:lstStyle>
          <a:p>
            <a:pPr algn="r"/>
            <a:fld id="{24ED2E8D-50BA-4116-9ADF-2528A2C3804E}" type="slidenum">
              <a:rPr lang="en-US" altLang="en-US" sz="1200" kern="1200">
                <a:solidFill>
                  <a:prstClr val="black"/>
                </a:solidFill>
                <a:ea typeface="+mn-ea"/>
                <a:cs typeface="+mn-cs"/>
              </a:rPr>
              <a:pPr algn="r"/>
              <a:t>29</a:t>
            </a:fld>
            <a:endParaRPr lang="en-US" altLang="en-US" sz="1200" kern="1200">
              <a:solidFill>
                <a:prstClr val="black"/>
              </a:solidFill>
              <a:ea typeface="+mn-ea"/>
              <a:cs typeface="+mn-cs"/>
            </a:endParaRPr>
          </a:p>
        </p:txBody>
      </p:sp>
      <p:sp>
        <p:nvSpPr>
          <p:cNvPr id="108547" name="Rectangle 2"/>
          <p:cNvSpPr>
            <a:spLocks noGrp="1" noRot="1" noChangeAspect="1" noChangeArrowheads="1" noTextEdit="1"/>
          </p:cNvSpPr>
          <p:nvPr>
            <p:ph type="sldImg"/>
          </p:nvPr>
        </p:nvSpPr>
        <p:spPr bwMode="auto">
          <a:xfrm>
            <a:off x="407988" y="696913"/>
            <a:ext cx="6196012" cy="3486150"/>
          </a:xfrm>
          <a:prstGeom prst="rect">
            <a:avLst/>
          </a:prstGeom>
          <a:solidFill>
            <a:srgbClr val="FFFFFF"/>
          </a:solidFill>
          <a:ln>
            <a:solidFill>
              <a:srgbClr val="000000"/>
            </a:solidFill>
            <a:miter lim="800000"/>
            <a:headEnd/>
            <a:tailEnd/>
          </a:ln>
        </p:spPr>
      </p:sp>
      <p:sp>
        <p:nvSpPr>
          <p:cNvPr id="108548" name="Rectangle 3"/>
          <p:cNvSpPr>
            <a:spLocks noGrp="1" noChangeArrowheads="1"/>
          </p:cNvSpPr>
          <p:nvPr>
            <p:ph type="body" idx="1"/>
          </p:nvPr>
        </p:nvSpPr>
        <p:spPr bwMode="auto">
          <a:xfrm>
            <a:off x="701848" y="4416426"/>
            <a:ext cx="5608320" cy="4183063"/>
          </a:xfrm>
          <a:prstGeom prst="rect">
            <a:avLst/>
          </a:prstGeom>
          <a:solidFill>
            <a:srgbClr val="FFFFFF"/>
          </a:solidFill>
          <a:ln>
            <a:solidFill>
              <a:srgbClr val="000000"/>
            </a:solidFill>
            <a:miter lim="800000"/>
            <a:headEnd/>
            <a:tailEnd/>
          </a:ln>
        </p:spPr>
        <p:txBody>
          <a:bodyPr lIns="92446" tIns="46223" rIns="92446" bIns="46223"/>
          <a:lstStyle/>
          <a:p>
            <a:pPr eaLnBrk="1" hangingPunct="1"/>
            <a:r>
              <a:rPr lang="en-US" altLang="en-US" smtClean="0"/>
              <a:t>MELISSA: Public sector patients also often face additional life stressors that can increase their risk of developing PTSD.</a:t>
            </a:r>
          </a:p>
          <a:p>
            <a:pPr eaLnBrk="1" hangingPunct="1"/>
            <a:r>
              <a:rPr lang="en-US" altLang="en-US" smtClean="0"/>
              <a:t>These risk factors can include:</a:t>
            </a:r>
          </a:p>
          <a:p>
            <a:pPr lvl="1" eaLnBrk="1" hangingPunct="1">
              <a:spcBef>
                <a:spcPct val="0"/>
              </a:spcBef>
            </a:pPr>
            <a:r>
              <a:rPr lang="en-US" altLang="en-US" smtClean="0"/>
              <a:t>Possible lack of social support – both perceived and real</a:t>
            </a:r>
          </a:p>
          <a:p>
            <a:pPr lvl="1" eaLnBrk="1" hangingPunct="1">
              <a:spcBef>
                <a:spcPct val="0"/>
              </a:spcBef>
            </a:pPr>
            <a:r>
              <a:rPr lang="en-US" altLang="en-US" smtClean="0"/>
              <a:t>Adverse childhood experiences, including childhood abuse and neglect</a:t>
            </a:r>
          </a:p>
          <a:p>
            <a:pPr lvl="1" eaLnBrk="1" hangingPunct="1">
              <a:spcBef>
                <a:spcPct val="0"/>
              </a:spcBef>
            </a:pPr>
            <a:r>
              <a:rPr lang="en-US" altLang="en-US" smtClean="0"/>
              <a:t>Low Socioeconomic status</a:t>
            </a:r>
          </a:p>
          <a:p>
            <a:pPr lvl="1" eaLnBrk="1" hangingPunct="1">
              <a:spcBef>
                <a:spcPct val="0"/>
              </a:spcBef>
            </a:pPr>
            <a:r>
              <a:rPr lang="en-US" altLang="en-US" smtClean="0"/>
              <a:t>Limited education</a:t>
            </a:r>
          </a:p>
          <a:p>
            <a:pPr lvl="1" eaLnBrk="1" hangingPunct="1">
              <a:spcBef>
                <a:spcPct val="0"/>
              </a:spcBef>
            </a:pPr>
            <a:r>
              <a:rPr lang="en-US" altLang="en-US" smtClean="0"/>
              <a:t>And a history of other psychiatric disorders</a:t>
            </a:r>
          </a:p>
        </p:txBody>
      </p:sp>
    </p:spTree>
    <p:extLst>
      <p:ext uri="{BB962C8B-B14F-4D97-AF65-F5344CB8AC3E}">
        <p14:creationId xmlns:p14="http://schemas.microsoft.com/office/powerpoint/2010/main" val="321685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1924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347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365978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662617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891895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680508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went to the county board and identified the problem to them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39261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1088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went to the county board and identified the problem to them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974643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https://www.youtube.com/watch?v=2GgoGqExZYU&amp;t=2s </a:t>
            </a:r>
          </a:p>
          <a:p>
            <a:endParaRPr lang="en-US"/>
          </a:p>
        </p:txBody>
      </p:sp>
    </p:spTree>
    <p:extLst>
      <p:ext uri="{BB962C8B-B14F-4D97-AF65-F5344CB8AC3E}">
        <p14:creationId xmlns:p14="http://schemas.microsoft.com/office/powerpoint/2010/main" val="671939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28A839D5-105C-4E2B-92E8-5947CBB287C8}" type="slidenum">
              <a:rPr lang="en-US" smtClean="0">
                <a:solidFill>
                  <a:prstClr val="black"/>
                </a:solidFill>
                <a:latin typeface="Calibri" panose="020F0502020204030204"/>
              </a: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3730632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73902" y="9001678"/>
            <a:ext cx="3116609" cy="475504"/>
          </a:xfrm>
          <a:prstGeom prst="rect">
            <a:avLst/>
          </a:prstGeom>
        </p:spPr>
        <p:txBody>
          <a:bodyPr lIns="93324" tIns="46662" rIns="93324" bIns="46662"/>
          <a:lstStyle/>
          <a:p>
            <a:fld id="{74B68E13-7E98-448A-B593-E8C0F96FFCE3}" type="slidenum">
              <a:rPr lang="en-US" smtClean="0"/>
              <a:t>53</a:t>
            </a:fld>
            <a:endParaRPr lang="en-US"/>
          </a:p>
        </p:txBody>
      </p:sp>
    </p:spTree>
    <p:extLst>
      <p:ext uri="{BB962C8B-B14F-4D97-AF65-F5344CB8AC3E}">
        <p14:creationId xmlns:p14="http://schemas.microsoft.com/office/powerpoint/2010/main" val="244766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73902" y="9001678"/>
            <a:ext cx="3116609" cy="475504"/>
          </a:xfrm>
          <a:prstGeom prst="rect">
            <a:avLst/>
          </a:prstGeom>
        </p:spPr>
        <p:txBody>
          <a:bodyPr lIns="93324" tIns="46662" rIns="93324" bIns="46662"/>
          <a:lstStyle/>
          <a:p>
            <a:fld id="{74B68E13-7E98-448A-B593-E8C0F96FFCE3}" type="slidenum">
              <a:rPr lang="en-US" smtClean="0"/>
              <a:t>54</a:t>
            </a:fld>
            <a:endParaRPr lang="en-US"/>
          </a:p>
        </p:txBody>
      </p:sp>
    </p:spTree>
    <p:extLst>
      <p:ext uri="{BB962C8B-B14F-4D97-AF65-F5344CB8AC3E}">
        <p14:creationId xmlns:p14="http://schemas.microsoft.com/office/powerpoint/2010/main" val="104367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212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CABAB02D-650A-4AC1-AFCC-B01BA9A4EC71}"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426782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5418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8497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txBox="1">
            <a:spLocks noGrp="1" noChangeArrowheads="1"/>
          </p:cNvSpPr>
          <p:nvPr/>
        </p:nvSpPr>
        <p:spPr bwMode="auto">
          <a:xfrm>
            <a:off x="3974183" y="8831265"/>
            <a:ext cx="303621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a:defRPr sz="2400">
                <a:solidFill>
                  <a:schemeClr val="tx1"/>
                </a:solidFill>
                <a:latin typeface="Times New Roman" charset="0"/>
              </a:defRPr>
            </a:lvl1pPr>
            <a:lvl2pPr marL="750888" indent="-288925" defTabSz="923925">
              <a:defRPr sz="2400">
                <a:solidFill>
                  <a:schemeClr val="tx1"/>
                </a:solidFill>
                <a:latin typeface="Times New Roman" charset="0"/>
              </a:defRPr>
            </a:lvl2pPr>
            <a:lvl3pPr marL="1155700" indent="-231775" defTabSz="923925">
              <a:defRPr sz="2400">
                <a:solidFill>
                  <a:schemeClr val="tx1"/>
                </a:solidFill>
                <a:latin typeface="Times New Roman" charset="0"/>
              </a:defRPr>
            </a:lvl3pPr>
            <a:lvl4pPr marL="1617663" indent="-230188" defTabSz="923925">
              <a:defRPr sz="2400">
                <a:solidFill>
                  <a:schemeClr val="tx1"/>
                </a:solidFill>
                <a:latin typeface="Times New Roman" charset="0"/>
              </a:defRPr>
            </a:lvl4pPr>
            <a:lvl5pPr marL="2079625" indent="-230188" defTabSz="923925">
              <a:defRPr sz="2400">
                <a:solidFill>
                  <a:schemeClr val="tx1"/>
                </a:solidFill>
                <a:latin typeface="Times New Roman" charset="0"/>
              </a:defRPr>
            </a:lvl5pPr>
            <a:lvl6pPr marL="2536825" indent="-230188" algn="ctr" defTabSz="923925" eaLnBrk="0" fontAlgn="base" hangingPunct="0">
              <a:spcBef>
                <a:spcPct val="0"/>
              </a:spcBef>
              <a:spcAft>
                <a:spcPct val="0"/>
              </a:spcAft>
              <a:defRPr sz="2400">
                <a:solidFill>
                  <a:schemeClr val="tx1"/>
                </a:solidFill>
                <a:latin typeface="Times New Roman" charset="0"/>
              </a:defRPr>
            </a:lvl6pPr>
            <a:lvl7pPr marL="2994025" indent="-230188" algn="ctr" defTabSz="923925" eaLnBrk="0" fontAlgn="base" hangingPunct="0">
              <a:spcBef>
                <a:spcPct val="0"/>
              </a:spcBef>
              <a:spcAft>
                <a:spcPct val="0"/>
              </a:spcAft>
              <a:defRPr sz="2400">
                <a:solidFill>
                  <a:schemeClr val="tx1"/>
                </a:solidFill>
                <a:latin typeface="Times New Roman" charset="0"/>
              </a:defRPr>
            </a:lvl7pPr>
            <a:lvl8pPr marL="3451225" indent="-230188" algn="ctr" defTabSz="923925" eaLnBrk="0" fontAlgn="base" hangingPunct="0">
              <a:spcBef>
                <a:spcPct val="0"/>
              </a:spcBef>
              <a:spcAft>
                <a:spcPct val="0"/>
              </a:spcAft>
              <a:defRPr sz="2400">
                <a:solidFill>
                  <a:schemeClr val="tx1"/>
                </a:solidFill>
                <a:latin typeface="Times New Roman" charset="0"/>
              </a:defRPr>
            </a:lvl8pPr>
            <a:lvl9pPr marL="3908425" indent="-230188" algn="ctr" defTabSz="923925" eaLnBrk="0" fontAlgn="base" hangingPunct="0">
              <a:spcBef>
                <a:spcPct val="0"/>
              </a:spcBef>
              <a:spcAft>
                <a:spcPct val="0"/>
              </a:spcAft>
              <a:defRPr sz="2400">
                <a:solidFill>
                  <a:schemeClr val="tx1"/>
                </a:solidFill>
                <a:latin typeface="Times New Roman" charset="0"/>
              </a:defRPr>
            </a:lvl9pPr>
          </a:lstStyle>
          <a:p>
            <a:pPr algn="r"/>
            <a:fld id="{7509B63B-3EC4-485E-BC8A-7C612FC043E7}" type="slidenum">
              <a:rPr lang="en-US" altLang="en-US" sz="1200" kern="1200">
                <a:solidFill>
                  <a:prstClr val="black"/>
                </a:solidFill>
                <a:ea typeface="+mn-ea"/>
                <a:cs typeface="+mn-cs"/>
              </a:rPr>
              <a:pPr algn="r"/>
              <a:t>23</a:t>
            </a:fld>
            <a:endParaRPr lang="en-US" altLang="en-US" sz="1200" kern="1200" dirty="0">
              <a:solidFill>
                <a:prstClr val="black"/>
              </a:solidFill>
              <a:ea typeface="+mn-ea"/>
              <a:cs typeface="+mn-cs"/>
            </a:endParaRPr>
          </a:p>
        </p:txBody>
      </p:sp>
      <p:sp>
        <p:nvSpPr>
          <p:cNvPr id="38915" name="Rectangle 2"/>
          <p:cNvSpPr>
            <a:spLocks noGrp="1" noRot="1" noChangeAspect="1" noChangeArrowheads="1" noTextEdit="1"/>
          </p:cNvSpPr>
          <p:nvPr>
            <p:ph type="sldImg"/>
          </p:nvPr>
        </p:nvSpPr>
        <p:spPr bwMode="auto">
          <a:xfrm>
            <a:off x="407988" y="696913"/>
            <a:ext cx="6196012" cy="3486150"/>
          </a:xfrm>
          <a:prstGeom prst="rect">
            <a:avLst/>
          </a:prstGeom>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xfrm>
            <a:off x="934720" y="4416427"/>
            <a:ext cx="5140960" cy="41830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2446" tIns="46223" rIns="92446" bIns="46223"/>
          <a:lstStyle/>
          <a:p>
            <a:pPr>
              <a:spcBef>
                <a:spcPct val="0"/>
              </a:spcBef>
            </a:pPr>
            <a:r>
              <a:rPr lang="en-US" altLang="en-US" u="sng" dirty="0" smtClean="0">
                <a:cs typeface="Times New Roman" charset="0"/>
              </a:rPr>
              <a:t>CAROL</a:t>
            </a:r>
          </a:p>
          <a:p>
            <a:pPr>
              <a:spcBef>
                <a:spcPct val="0"/>
              </a:spcBef>
            </a:pPr>
            <a:r>
              <a:rPr lang="en-US" altLang="en-US" u="sng" dirty="0" smtClean="0">
                <a:cs typeface="Times New Roman" charset="0"/>
              </a:rPr>
              <a:t>Theoretical Framework</a:t>
            </a:r>
            <a:r>
              <a:rPr lang="en-US" altLang="en-US" dirty="0" smtClean="0">
                <a:cs typeface="Times New Roman" charset="0"/>
              </a:rPr>
              <a:t> – means approaching trauma survivors with understanding of how trauma impacts their reactions and recognizing: </a:t>
            </a:r>
            <a:endParaRPr lang="en-US" altLang="en-US" sz="1100" b="1" dirty="0" smtClean="0">
              <a:cs typeface="Times New Roman" charset="0"/>
            </a:endParaRPr>
          </a:p>
          <a:p>
            <a:pPr>
              <a:spcBef>
                <a:spcPct val="0"/>
              </a:spcBef>
            </a:pPr>
            <a:r>
              <a:rPr lang="en-US" altLang="en-US" sz="1100" dirty="0" smtClean="0">
                <a:cs typeface="Times New Roman" charset="0"/>
              </a:rPr>
              <a:t>1.     Symptoms are adaptations. </a:t>
            </a:r>
            <a:endParaRPr lang="en-US" altLang="en-US" sz="1100" i="1" dirty="0" smtClean="0">
              <a:cs typeface="Times New Roman" charset="0"/>
            </a:endParaRPr>
          </a:p>
          <a:p>
            <a:pPr>
              <a:spcBef>
                <a:spcPct val="0"/>
              </a:spcBef>
            </a:pPr>
            <a:r>
              <a:rPr lang="en-US" altLang="en-US" i="1" dirty="0" smtClean="0">
                <a:cs typeface="Times New Roman" charset="0"/>
              </a:rPr>
              <a:t>Understanding reactions in the context of trauma person experienced</a:t>
            </a:r>
            <a:r>
              <a:rPr lang="en-US" altLang="en-US" b="1" dirty="0" smtClean="0">
                <a:cs typeface="Times New Roman" charset="0"/>
              </a:rPr>
              <a:t>.  </a:t>
            </a:r>
            <a:r>
              <a:rPr lang="en-US" altLang="en-US" sz="1100" i="1" dirty="0" smtClean="0">
                <a:cs typeface="Times New Roman" charset="0"/>
              </a:rPr>
              <a:t>People do what they do to survive.  Differ here from traditional psychoanalytic views, which have often viewed many of the symptoms as inherent.  </a:t>
            </a:r>
            <a:r>
              <a:rPr lang="en-US" altLang="en-US" b="1" dirty="0" smtClean="0">
                <a:cs typeface="Times New Roman" charset="0"/>
              </a:rPr>
              <a:t>Eg. DV survivor “I stayed with this guy because I thought he would kill me” or drinking to manage trauma related feelings</a:t>
            </a:r>
          </a:p>
          <a:p>
            <a:pPr>
              <a:spcBef>
                <a:spcPct val="0"/>
              </a:spcBef>
            </a:pPr>
            <a:endParaRPr lang="en-US" altLang="en-US" b="1" dirty="0" smtClean="0">
              <a:cs typeface="Times New Roman" charset="0"/>
            </a:endParaRPr>
          </a:p>
          <a:p>
            <a:pPr>
              <a:spcBef>
                <a:spcPct val="0"/>
              </a:spcBef>
            </a:pPr>
            <a:r>
              <a:rPr lang="en-US" altLang="en-US" dirty="0" smtClean="0">
                <a:cs typeface="Times New Roman" charset="0"/>
              </a:rPr>
              <a:t>2.     Trauma shapes the survivor’s basic beliefs about identity, world view, and spirituality. </a:t>
            </a:r>
            <a:r>
              <a:rPr lang="en-US" altLang="en-US" i="1" dirty="0" smtClean="0">
                <a:cs typeface="Times New Roman" charset="0"/>
              </a:rPr>
              <a:t> (no matter if it was a one time event or chronic, people ask why did this happen to me?)</a:t>
            </a:r>
          </a:p>
          <a:p>
            <a:pPr>
              <a:spcBef>
                <a:spcPct val="0"/>
              </a:spcBef>
            </a:pPr>
            <a:endParaRPr lang="en-US" altLang="en-US" b="1" i="1" dirty="0" smtClean="0">
              <a:cs typeface="Times New Roman" charset="0"/>
            </a:endParaRPr>
          </a:p>
          <a:p>
            <a:pPr>
              <a:spcBef>
                <a:spcPct val="0"/>
              </a:spcBef>
            </a:pPr>
            <a:r>
              <a:rPr lang="en-US" altLang="en-US" b="1" i="1" dirty="0" smtClean="0">
                <a:cs typeface="Times New Roman" charset="0"/>
              </a:rPr>
              <a:t>SO ….</a:t>
            </a:r>
          </a:p>
          <a:p>
            <a:pPr>
              <a:spcBef>
                <a:spcPct val="0"/>
              </a:spcBef>
            </a:pPr>
            <a:r>
              <a:rPr lang="en-US" altLang="en-US" b="1" i="1" dirty="0" smtClean="0">
                <a:cs typeface="Times New Roman" charset="0"/>
              </a:rPr>
              <a:t>THE QUESTION TO ASK WHEN COMING FROM A TRAUMA INFORMED PERSPECTIVE IS THEN NOT “WHAT IS WRONG WITH YOU?” BUT “WHERE DOES THIS BEHAVIOR COME FROM?”</a:t>
            </a:r>
          </a:p>
          <a:p>
            <a:pPr>
              <a:spcBef>
                <a:spcPct val="0"/>
              </a:spcBef>
            </a:pPr>
            <a:endParaRPr lang="en-US" altLang="en-US" b="1" dirty="0" smtClean="0">
              <a:cs typeface="Times New Roman" charset="0"/>
            </a:endParaRPr>
          </a:p>
          <a:p>
            <a:pPr>
              <a:spcBef>
                <a:spcPct val="0"/>
              </a:spcBef>
            </a:pPr>
            <a:endParaRPr lang="en-US" altLang="en-US" dirty="0" smtClean="0"/>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687729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CABAB02D-650A-4AC1-AFCC-B01BA9A4EC71}" type="slidenum">
              <a:rPr lang="en-US" smtClean="0">
                <a:solidFill>
                  <a:prstClr val="black"/>
                </a:solidFill>
                <a:latin typeface="Calibri"/>
              </a:rPr>
              <a:pPr/>
              <a:t>24</a:t>
            </a:fld>
            <a:endParaRPr lang="en-US" dirty="0">
              <a:solidFill>
                <a:prstClr val="black"/>
              </a:solidFill>
              <a:latin typeface="Calibri"/>
            </a:endParaRPr>
          </a:p>
        </p:txBody>
      </p:sp>
    </p:spTree>
    <p:extLst>
      <p:ext uri="{BB962C8B-B14F-4D97-AF65-F5344CB8AC3E}">
        <p14:creationId xmlns:p14="http://schemas.microsoft.com/office/powerpoint/2010/main" val="426132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xfrm>
            <a:off x="406400" y="696913"/>
            <a:ext cx="6197600"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xfrm>
            <a:off x="701040" y="4416427"/>
            <a:ext cx="560832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34454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1597819"/>
            <a:ext cx="7772400" cy="110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8" name="Shape 18"/>
          <p:cNvSpPr txBox="1">
            <a:spLocks noGrp="1"/>
          </p:cNvSpPr>
          <p:nvPr>
            <p:ph type="subTitle" idx="1"/>
          </p:nvPr>
        </p:nvSpPr>
        <p:spPr>
          <a:xfrm>
            <a:off x="1371600" y="2914650"/>
            <a:ext cx="6400800" cy="13143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a:lvl1pPr>
            <a:lvl2pPr marL="457200" marR="0" lvl="1" indent="0" algn="ctr" rtl="0">
              <a:spcBef>
                <a:spcPts val="560"/>
              </a:spcBef>
              <a:buClr>
                <a:srgbClr val="888888"/>
              </a:buClr>
              <a:buFont typeface="Arial"/>
              <a:buNone/>
              <a:defRPr/>
            </a:lvl2pPr>
            <a:lvl3pPr marL="914400" marR="0" lvl="2" indent="0" algn="ctr" rtl="0">
              <a:spcBef>
                <a:spcPts val="480"/>
              </a:spcBef>
              <a:buClr>
                <a:srgbClr val="888888"/>
              </a:buClr>
              <a:buFont typeface="Arial"/>
              <a:buNone/>
              <a:defRPr/>
            </a:lvl3pPr>
            <a:lvl4pPr marL="1371600" marR="0" lvl="3" indent="0" algn="ctr" rtl="0">
              <a:spcBef>
                <a:spcPts val="400"/>
              </a:spcBef>
              <a:buClr>
                <a:srgbClr val="888888"/>
              </a:buClr>
              <a:buFont typeface="Arial"/>
              <a:buNone/>
              <a:defRPr/>
            </a:lvl4pPr>
            <a:lvl5pPr marL="1828800" marR="0" lvl="4" indent="0" algn="ctr" rtl="0">
              <a:spcBef>
                <a:spcPts val="400"/>
              </a:spcBef>
              <a:buClr>
                <a:srgbClr val="888888"/>
              </a:buClr>
              <a:buFont typeface="Arial"/>
              <a:buNone/>
              <a:defRPr/>
            </a:lvl5pPr>
            <a:lvl6pPr marL="2286000" marR="0" lvl="5" indent="0" algn="ctr" rtl="0">
              <a:spcBef>
                <a:spcPts val="400"/>
              </a:spcBef>
              <a:buClr>
                <a:srgbClr val="888888"/>
              </a:buClr>
              <a:buFont typeface="Arial"/>
              <a:buNone/>
              <a:defRPr/>
            </a:lvl6pPr>
            <a:lvl7pPr marL="2743200" marR="0" lvl="6" indent="0" algn="ctr" rtl="0">
              <a:spcBef>
                <a:spcPts val="400"/>
              </a:spcBef>
              <a:buClr>
                <a:srgbClr val="888888"/>
              </a:buClr>
              <a:buFont typeface="Arial"/>
              <a:buNone/>
              <a:defRPr/>
            </a:lvl7pPr>
            <a:lvl8pPr marL="3200400" marR="0" lvl="7" indent="0" algn="ctr" rtl="0">
              <a:spcBef>
                <a:spcPts val="400"/>
              </a:spcBef>
              <a:buClr>
                <a:srgbClr val="888888"/>
              </a:buClr>
              <a:buFont typeface="Arial"/>
              <a:buNone/>
              <a:defRPr/>
            </a:lvl8pPr>
            <a:lvl9pPr marL="3657600" marR="0" lvl="8" indent="0" algn="ctr" rtl="0">
              <a:spcBef>
                <a:spcPts val="400"/>
              </a:spcBef>
              <a:buClr>
                <a:srgbClr val="888888"/>
              </a:buClr>
              <a:buFont typeface="Arial"/>
              <a:buNone/>
              <a:defRPr/>
            </a:lvl9pPr>
          </a:lstStyle>
          <a:p>
            <a:endParaRPr/>
          </a:p>
        </p:txBody>
      </p:sp>
      <p:sp>
        <p:nvSpPr>
          <p:cNvPr id="19" name="Shape 19"/>
          <p:cNvSpPr/>
          <p:nvPr/>
        </p:nvSpPr>
        <p:spPr>
          <a:xfrm>
            <a:off x="0" y="4300600"/>
            <a:ext cx="9144000" cy="8430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4" name="Picture 33" descr="E:\DPMWorkCurrent\Trauma\Logos\BlueFul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54102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4" name="Rectangle 28"/>
          <p:cNvSpPr>
            <a:spLocks noGrp="1" noChangeArrowheads="1"/>
          </p:cNvSpPr>
          <p:nvPr>
            <p:ph type="ctrTitle" sz="quarter"/>
          </p:nvPr>
        </p:nvSpPr>
        <p:spPr>
          <a:xfrm>
            <a:off x="685800" y="1943100"/>
            <a:ext cx="7772400" cy="971550"/>
          </a:xfrm>
          <a:extLst>
            <a:ext uri="{909E8E84-426E-40DD-AFC4-6F175D3DCCD1}">
              <a14:hiddenFill xmlns:a14="http://schemas.microsoft.com/office/drawing/2010/main">
                <a:solidFill>
                  <a:schemeClr val="accent1"/>
                </a:solidFill>
              </a14:hiddenFill>
            </a:ext>
          </a:extLst>
        </p:spPr>
        <p:txBody>
          <a:bodyPr/>
          <a:lstStyle>
            <a:lvl1pPr>
              <a:defRPr>
                <a:latin typeface="Verdana" pitchFamily="34" charset="0"/>
              </a:defRPr>
            </a:lvl1pPr>
          </a:lstStyle>
          <a:p>
            <a:pPr lvl="0"/>
            <a:r>
              <a:rPr lang="en-US" noProof="0" smtClean="0"/>
              <a:t>Click to edit Master title style</a:t>
            </a:r>
          </a:p>
        </p:txBody>
      </p:sp>
      <p:sp>
        <p:nvSpPr>
          <p:cNvPr id="60445" name="Rectangle 29"/>
          <p:cNvSpPr>
            <a:spLocks noGrp="1" noChangeArrowheads="1"/>
          </p:cNvSpPr>
          <p:nvPr>
            <p:ph type="subTitle" sz="quarter" idx="1"/>
          </p:nvPr>
        </p:nvSpPr>
        <p:spPr>
          <a:xfrm>
            <a:off x="2057400" y="3086100"/>
            <a:ext cx="6400800" cy="1314450"/>
          </a:xfrm>
        </p:spPr>
        <p:txBody>
          <a:bodyPr/>
          <a:lstStyle>
            <a:lvl1pPr marL="0" indent="0" algn="ctr">
              <a:buFontTx/>
              <a:buNone/>
              <a:defRPr>
                <a:solidFill>
                  <a:srgbClr val="006666"/>
                </a:solidFill>
                <a:latin typeface="Verdana" pitchFamily="34" charset="0"/>
              </a:defRPr>
            </a:lvl1pPr>
          </a:lstStyle>
          <a:p>
            <a:pPr lvl="0"/>
            <a:r>
              <a:rPr lang="en-US" noProof="0" smtClean="0"/>
              <a:t>Click to edit Master subtitle style</a:t>
            </a:r>
          </a:p>
        </p:txBody>
      </p:sp>
      <p:sp>
        <p:nvSpPr>
          <p:cNvPr id="5" name="Rectangle 31"/>
          <p:cNvSpPr>
            <a:spLocks noGrp="1" noChangeArrowheads="1"/>
          </p:cNvSpPr>
          <p:nvPr>
            <p:ph type="ftr" sz="quarter" idx="10"/>
          </p:nvPr>
        </p:nvSpPr>
        <p:spPr bwMode="auto">
          <a:xfrm>
            <a:off x="381000" y="4800600"/>
            <a:ext cx="56388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a:spcBef>
                <a:spcPct val="50000"/>
              </a:spcBef>
              <a:defRPr sz="1350" baseline="30000">
                <a:solidFill>
                  <a:srgbClr val="006666"/>
                </a:solidFill>
                <a:latin typeface="Verdana" pitchFamily="34" charset="0"/>
                <a:cs typeface="+mn-cs"/>
              </a:defRPr>
            </a:lvl1pPr>
          </a:lstStyle>
          <a:p>
            <a:pPr fontAlgn="base">
              <a:spcAft>
                <a:spcPct val="0"/>
              </a:spcAft>
              <a:defRPr/>
            </a:pPr>
            <a:r>
              <a:rPr lang="en-US" b="1" kern="1200">
                <a:ea typeface="+mn-ea"/>
              </a:rPr>
              <a:t>UC</a:t>
            </a:r>
            <a:r>
              <a:rPr lang="en-US" sz="900" b="1" kern="1200" baseline="0">
                <a:ea typeface="+mn-ea"/>
              </a:rPr>
              <a:t>SF</a:t>
            </a:r>
            <a:r>
              <a:rPr lang="en-US" sz="1200" b="1" kern="1200" baseline="0">
                <a:ea typeface="+mn-ea"/>
              </a:rPr>
              <a:t> </a:t>
            </a:r>
            <a:r>
              <a:rPr lang="en-US" sz="900" kern="1200" baseline="0">
                <a:ea typeface="+mn-ea"/>
              </a:rPr>
              <a:t>University of California, San Francisco</a:t>
            </a:r>
            <a:endParaRPr lang="en-US" sz="1050" b="1" kern="1200" baseline="0">
              <a:ea typeface="+mn-ea"/>
            </a:endParaRPr>
          </a:p>
        </p:txBody>
      </p:sp>
      <p:sp>
        <p:nvSpPr>
          <p:cNvPr id="6" name="Rectangle 32"/>
          <p:cNvSpPr>
            <a:spLocks noGrp="1" noChangeArrowheads="1"/>
          </p:cNvSpPr>
          <p:nvPr>
            <p:ph type="sldNum" sz="quarter" idx="11"/>
          </p:nvPr>
        </p:nvSpPr>
        <p:spPr bwMode="auto">
          <a:xfrm>
            <a:off x="6553200" y="4686300"/>
            <a:ext cx="1905000" cy="342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050" b="0">
                <a:solidFill>
                  <a:srgbClr val="006666"/>
                </a:solidFill>
                <a:latin typeface="Verdana" pitchFamily="34" charset="0"/>
                <a:cs typeface="+mn-cs"/>
              </a:defRPr>
            </a:lvl1pPr>
          </a:lstStyle>
          <a:p>
            <a:pPr fontAlgn="base">
              <a:spcAft>
                <a:spcPct val="0"/>
              </a:spcAft>
              <a:defRPr/>
            </a:pPr>
            <a:fld id="{DF224D79-70A9-4341-BC37-6CB336CAE7D5}" type="slidenum">
              <a:rPr lang="en-US" kern="1200">
                <a:ea typeface="+mn-ea"/>
              </a:rPr>
              <a:pPr fontAlgn="base">
                <a:spcAft>
                  <a:spcPct val="0"/>
                </a:spcAft>
                <a:defRPr/>
              </a:pPr>
              <a:t>‹#›</a:t>
            </a:fld>
            <a:endParaRPr lang="en-US" kern="1200">
              <a:ea typeface="+mn-ea"/>
            </a:endParaRPr>
          </a:p>
        </p:txBody>
      </p:sp>
    </p:spTree>
    <p:extLst>
      <p:ext uri="{BB962C8B-B14F-4D97-AF65-F5344CB8AC3E}">
        <p14:creationId xmlns:p14="http://schemas.microsoft.com/office/powerpoint/2010/main" val="529608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91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978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8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118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944284-9AA0-47D9-BDF0-E9911DC7C259}" type="datetimeFigureOut">
              <a:rPr lang="en-US" smtClean="0">
                <a:solidFill>
                  <a:srgbClr val="1F497D"/>
                </a:solidFill>
              </a:rPr>
              <a:pPr/>
              <a:t>5/23/2017</a:t>
            </a:fld>
            <a:endParaRPr lang="en-US" dirty="0">
              <a:solidFill>
                <a:srgbClr val="1F497D"/>
              </a:solidFill>
            </a:endParaRPr>
          </a:p>
        </p:txBody>
      </p:sp>
      <p:sp>
        <p:nvSpPr>
          <p:cNvPr id="5" name="Footer Placeholder 4"/>
          <p:cNvSpPr>
            <a:spLocks noGrp="1"/>
          </p:cNvSpPr>
          <p:nvPr>
            <p:ph type="ftr" sz="quarter" idx="11"/>
          </p:nvPr>
        </p:nvSpPr>
        <p:spPr/>
        <p:txBody>
          <a:bodyPr/>
          <a:lstStyle/>
          <a:p>
            <a:endParaRPr lang="en-US" dirty="0">
              <a:solidFill>
                <a:srgbClr val="1F497D"/>
              </a:solidFill>
            </a:endParaRPr>
          </a:p>
        </p:txBody>
      </p:sp>
      <p:sp>
        <p:nvSpPr>
          <p:cNvPr id="6" name="Slide Number Placeholder 5"/>
          <p:cNvSpPr>
            <a:spLocks noGrp="1"/>
          </p:cNvSpPr>
          <p:nvPr>
            <p:ph type="sldNum" sz="quarter" idx="12"/>
          </p:nvPr>
        </p:nvSpPr>
        <p:spPr/>
        <p:txBody>
          <a:bodyPr/>
          <a:lstStyle/>
          <a:p>
            <a:fld id="{05D18B2F-FBEE-4773-AE5C-C984B162A4B3}" type="slidenum">
              <a:rPr lang="en-US" smtClean="0">
                <a:solidFill>
                  <a:srgbClr val="1F497D"/>
                </a:solidFill>
              </a:rPr>
              <a:pPr/>
              <a:t>‹#›</a:t>
            </a:fld>
            <a:endParaRPr lang="en-US" dirty="0">
              <a:solidFill>
                <a:srgbClr val="1F497D"/>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0169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47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41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4565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87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lvl="0" algn="ctr" rtl="0">
              <a:spcBef>
                <a:spcPts val="0"/>
              </a:spcBef>
              <a:buClr>
                <a:schemeClr val="dk1"/>
              </a:buClr>
              <a:buSzPct val="100000"/>
              <a:buFont typeface="Calibri"/>
              <a:buNone/>
              <a:defRPr sz="24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 name="Shape 22"/>
          <p:cNvSpPr txBox="1">
            <a:spLocks noGrp="1"/>
          </p:cNvSpPr>
          <p:nvPr>
            <p:ph type="body" idx="1"/>
          </p:nvPr>
        </p:nvSpPr>
        <p:spPr>
          <a:xfrm>
            <a:off x="457200" y="1200150"/>
            <a:ext cx="8229600" cy="37989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743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562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031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223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331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303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724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613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448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body" idx="1"/>
          </p:nvPr>
        </p:nvSpPr>
        <p:spPr>
          <a:xfrm>
            <a:off x="457200" y="900112"/>
            <a:ext cx="4038600" cy="25455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2" name="Shape 32"/>
          <p:cNvSpPr txBox="1">
            <a:spLocks noGrp="1"/>
          </p:cNvSpPr>
          <p:nvPr>
            <p:ph type="body" idx="2"/>
          </p:nvPr>
        </p:nvSpPr>
        <p:spPr>
          <a:xfrm>
            <a:off x="4648200" y="900112"/>
            <a:ext cx="4038600" cy="25455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4" name="Shape 3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35" name="Shape 35"/>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00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715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951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8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611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257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0090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595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104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803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457200" y="1151334"/>
            <a:ext cx="4040100" cy="479700"/>
          </a:xfrm>
          <a:prstGeom prst="rect">
            <a:avLst/>
          </a:prstGeom>
          <a:noFill/>
          <a:ln>
            <a:noFill/>
          </a:ln>
        </p:spPr>
        <p:txBody>
          <a:bodyPr lIns="91425" tIns="91425" rIns="91425" bIns="91425" anchor="b" anchorCtr="0"/>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
        <p:nvSpPr>
          <p:cNvPr id="39" name="Shape 39"/>
          <p:cNvSpPr txBox="1">
            <a:spLocks noGrp="1"/>
          </p:cNvSpPr>
          <p:nvPr>
            <p:ph type="body" idx="2"/>
          </p:nvPr>
        </p:nvSpPr>
        <p:spPr>
          <a:xfrm>
            <a:off x="457200" y="1631155"/>
            <a:ext cx="4040100" cy="29634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4645026" y="1151334"/>
            <a:ext cx="4041899" cy="479700"/>
          </a:xfrm>
          <a:prstGeom prst="rect">
            <a:avLst/>
          </a:prstGeom>
          <a:noFill/>
          <a:ln>
            <a:noFill/>
          </a:ln>
        </p:spPr>
        <p:txBody>
          <a:bodyPr lIns="91425" tIns="91425" rIns="91425" bIns="91425" anchor="b" anchorCtr="0"/>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
        <p:nvSpPr>
          <p:cNvPr id="41" name="Shape 41"/>
          <p:cNvSpPr txBox="1">
            <a:spLocks noGrp="1"/>
          </p:cNvSpPr>
          <p:nvPr>
            <p:ph type="body" idx="4"/>
          </p:nvPr>
        </p:nvSpPr>
        <p:spPr>
          <a:xfrm>
            <a:off x="4645026" y="1631155"/>
            <a:ext cx="4041899" cy="29634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2" name="Shape 42"/>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3" name="Shape 4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4" name="Shape 44"/>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939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89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144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9492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6269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7267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9797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3061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1A3260">
                    <a:lumMod val="75000"/>
                    <a:lumOff val="25000"/>
                  </a:srgbClr>
                </a:solidFill>
              </a:rPr>
              <a:pPr/>
              <a:t>5/23/2017</a:t>
            </a:fld>
            <a:endParaRPr lang="en-US" dirty="0">
              <a:solidFill>
                <a:srgbClr val="1A3260">
                  <a:lumMod val="75000"/>
                  <a:lumOff val="25000"/>
                </a:srgbClr>
              </a:solidFill>
            </a:endParaRPr>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endParaRPr lang="en-US" dirty="0">
              <a:solidFill>
                <a:srgbClr val="1A3260">
                  <a:lumMod val="75000"/>
                  <a:lumOff val="25000"/>
                </a:srgbClr>
              </a:solidFill>
            </a:endParaRPr>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fld id="{D57F1E4F-1CFF-5643-939E-217C01CDF565}" type="slidenum">
              <a:rPr lang="en-US" dirty="0">
                <a:solidFill>
                  <a:srgbClr val="1A3260">
                    <a:lumMod val="75000"/>
                    <a:lumOff val="25000"/>
                  </a:srgbClr>
                </a:solidFill>
              </a:rPr>
              <a:pPr/>
              <a:t>‹#›</a:t>
            </a:fld>
            <a:endParaRPr lang="en-US" dirty="0">
              <a:solidFill>
                <a:srgbClr val="1A3260">
                  <a:lumMod val="75000"/>
                  <a:lumOff val="25000"/>
                </a:srgbClr>
              </a:solidFill>
            </a:endParaRPr>
          </a:p>
        </p:txBody>
      </p:sp>
    </p:spTree>
    <p:extLst>
      <p:ext uri="{BB962C8B-B14F-4D97-AF65-F5344CB8AC3E}">
        <p14:creationId xmlns:p14="http://schemas.microsoft.com/office/powerpoint/2010/main" val="22226049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6" name="Footer Placeholder 5"/>
          <p:cNvSpPr>
            <a:spLocks noGrp="1"/>
          </p:cNvSpPr>
          <p:nvPr>
            <p:ph type="ftr" sz="quarter" idx="11"/>
          </p:nvPr>
        </p:nvSpPr>
        <p:spPr/>
        <p:txBody>
          <a:bodyPr/>
          <a:lstStyle/>
          <a:p>
            <a:endParaRPr lang="en-US" dirty="0">
              <a:solidFill>
                <a:srgbClr val="4590B8"/>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227138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7" name="Shape 47"/>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8" name="Shape 4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49" name="Shape 49"/>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6" name="Footer Placeholder 5"/>
          <p:cNvSpPr>
            <a:spLocks noGrp="1"/>
          </p:cNvSpPr>
          <p:nvPr>
            <p:ph type="ftr" sz="quarter" idx="11"/>
          </p:nvPr>
        </p:nvSpPr>
        <p:spPr/>
        <p:txBody>
          <a:bodyPr/>
          <a:lstStyle/>
          <a:p>
            <a:endParaRPr lang="en-US" dirty="0">
              <a:solidFill>
                <a:srgbClr val="4590B8"/>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164661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3" name="Footer Placeholder 2"/>
          <p:cNvSpPr>
            <a:spLocks noGrp="1"/>
          </p:cNvSpPr>
          <p:nvPr>
            <p:ph type="ftr" sz="quarter" idx="11"/>
          </p:nvPr>
        </p:nvSpPr>
        <p:spPr/>
        <p:txBody>
          <a:bodyPr/>
          <a:lstStyle/>
          <a:p>
            <a:endParaRPr lang="en-US" dirty="0">
              <a:solidFill>
                <a:srgbClr val="4590B8"/>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7340388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3" name="Footer Placeholder 2"/>
          <p:cNvSpPr>
            <a:spLocks noGrp="1"/>
          </p:cNvSpPr>
          <p:nvPr>
            <p:ph type="ftr" sz="quarter" idx="11"/>
          </p:nvPr>
        </p:nvSpPr>
        <p:spPr/>
        <p:txBody>
          <a:bodyPr/>
          <a:lstStyle/>
          <a:p>
            <a:endParaRPr lang="en-US" dirty="0">
              <a:solidFill>
                <a:srgbClr val="4590B8"/>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162878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3" name="Footer Placeholder 2"/>
          <p:cNvSpPr>
            <a:spLocks noGrp="1"/>
          </p:cNvSpPr>
          <p:nvPr>
            <p:ph type="ftr" sz="quarter" idx="11"/>
          </p:nvPr>
        </p:nvSpPr>
        <p:spPr/>
        <p:txBody>
          <a:bodyPr/>
          <a:lstStyle/>
          <a:p>
            <a:endParaRPr lang="en-US" dirty="0">
              <a:solidFill>
                <a:srgbClr val="4590B8"/>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2661592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5" name="Footer Placeholder 4"/>
          <p:cNvSpPr>
            <a:spLocks noGrp="1"/>
          </p:cNvSpPr>
          <p:nvPr>
            <p:ph type="ftr" sz="quarter" idx="11"/>
          </p:nvPr>
        </p:nvSpPr>
        <p:spPr/>
        <p:txBody>
          <a:bodyPr/>
          <a:lstStyle/>
          <a:p>
            <a:endParaRPr lang="en-US" dirty="0">
              <a:solidFill>
                <a:srgbClr val="4590B8"/>
              </a:solidFill>
            </a:endParaRPr>
          </a:p>
        </p:txBody>
      </p:sp>
      <p:sp>
        <p:nvSpPr>
          <p:cNvPr id="6" name="Slide Number Placeholder 5"/>
          <p:cNvSpPr>
            <a:spLocks noGrp="1"/>
          </p:cNvSpPr>
          <p:nvPr>
            <p:ph type="sldNum" sz="quarter" idx="12"/>
          </p:nvPr>
        </p:nvSpPr>
        <p:spPr>
          <a:xfrm>
            <a:off x="7918725" y="4467103"/>
            <a:ext cx="789381" cy="273844"/>
          </a:xfrm>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3177420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4590B8"/>
                </a:solidFill>
              </a:rPr>
              <a:pPr/>
              <a:t>5/23/2017</a:t>
            </a:fld>
            <a:endParaRPr lang="en-US" dirty="0">
              <a:solidFill>
                <a:srgbClr val="4590B8"/>
              </a:solidFill>
            </a:endParaRPr>
          </a:p>
        </p:txBody>
      </p:sp>
      <p:sp>
        <p:nvSpPr>
          <p:cNvPr id="6" name="Footer Placeholder 5"/>
          <p:cNvSpPr>
            <a:spLocks noGrp="1"/>
          </p:cNvSpPr>
          <p:nvPr>
            <p:ph type="ftr" sz="quarter" idx="11"/>
          </p:nvPr>
        </p:nvSpPr>
        <p:spPr/>
        <p:txBody>
          <a:bodyPr/>
          <a:lstStyle/>
          <a:p>
            <a:endParaRPr lang="en-US" dirty="0">
              <a:solidFill>
                <a:srgbClr val="4590B8"/>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4590B8"/>
                </a:solidFill>
              </a:rPr>
              <a:pPr/>
              <a:t>‹#›</a:t>
            </a:fld>
            <a:endParaRPr lang="en-US" dirty="0">
              <a:solidFill>
                <a:srgbClr val="4590B8"/>
              </a:solidFill>
            </a:endParaRPr>
          </a:p>
        </p:txBody>
      </p:sp>
    </p:spTree>
    <p:extLst>
      <p:ext uri="{BB962C8B-B14F-4D97-AF65-F5344CB8AC3E}">
        <p14:creationId xmlns:p14="http://schemas.microsoft.com/office/powerpoint/2010/main" val="336975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04787"/>
            <a:ext cx="3008400" cy="871500"/>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6" name="Shape 56"/>
          <p:cNvSpPr txBox="1">
            <a:spLocks noGrp="1"/>
          </p:cNvSpPr>
          <p:nvPr>
            <p:ph type="body" idx="1"/>
          </p:nvPr>
        </p:nvSpPr>
        <p:spPr>
          <a:xfrm>
            <a:off x="3575050" y="204788"/>
            <a:ext cx="5111700" cy="43899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57" name="Shape 57"/>
          <p:cNvSpPr txBox="1">
            <a:spLocks noGrp="1"/>
          </p:cNvSpPr>
          <p:nvPr>
            <p:ph type="body" idx="2"/>
          </p:nvPr>
        </p:nvSpPr>
        <p:spPr>
          <a:xfrm>
            <a:off x="457200" y="1076325"/>
            <a:ext cx="3008400" cy="3518400"/>
          </a:xfrm>
          <a:prstGeom prst="rect">
            <a:avLst/>
          </a:prstGeom>
          <a:noFill/>
          <a:ln>
            <a:noFill/>
          </a:ln>
        </p:spPr>
        <p:txBody>
          <a:bodyPr lIns="91425" tIns="91425" rIns="91425" bIns="91425" anchor="t" anchorCtr="0"/>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
        <p:nvSpPr>
          <p:cNvPr id="58" name="Shape 58"/>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59" name="Shape 59"/>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0" name="Shape 60"/>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3600450"/>
            <a:ext cx="5486400" cy="425100"/>
          </a:xfrm>
          <a:prstGeom prst="rect">
            <a:avLst/>
          </a:prstGeom>
          <a:noFill/>
          <a:ln>
            <a:noFill/>
          </a:ln>
        </p:spPr>
        <p:txBody>
          <a:bodyPr lIns="91425" tIns="91425" rIns="91425" bIns="91425" anchor="b"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3" name="Shape 63"/>
          <p:cNvSpPr>
            <a:spLocks noGrp="1"/>
          </p:cNvSpPr>
          <p:nvPr>
            <p:ph type="pic" idx="2"/>
          </p:nvPr>
        </p:nvSpPr>
        <p:spPr>
          <a:xfrm>
            <a:off x="1792288" y="459581"/>
            <a:ext cx="5486400" cy="3086100"/>
          </a:xfrm>
          <a:prstGeom prst="rect">
            <a:avLst/>
          </a:prstGeom>
          <a:noFill/>
          <a:ln>
            <a:noFill/>
          </a:ln>
        </p:spPr>
      </p:sp>
      <p:sp>
        <p:nvSpPr>
          <p:cNvPr id="64" name="Shape 64"/>
          <p:cNvSpPr txBox="1">
            <a:spLocks noGrp="1"/>
          </p:cNvSpPr>
          <p:nvPr>
            <p:ph type="body" idx="1"/>
          </p:nvPr>
        </p:nvSpPr>
        <p:spPr>
          <a:xfrm>
            <a:off x="1792288" y="4025503"/>
            <a:ext cx="5486400" cy="603600"/>
          </a:xfrm>
          <a:prstGeom prst="rect">
            <a:avLst/>
          </a:prstGeom>
          <a:noFill/>
          <a:ln>
            <a:noFill/>
          </a:ln>
        </p:spPr>
        <p:txBody>
          <a:bodyPr lIns="91425" tIns="91425" rIns="91425" bIns="91425" anchor="t" anchorCtr="0"/>
          <a:lstStyle>
            <a:lvl1pPr marL="0" lvl="0" indent="0" rtl="0">
              <a:spcBef>
                <a:spcPts val="0"/>
              </a:spcBef>
              <a:buFont typeface="Calibri"/>
              <a:buNone/>
              <a:defRPr/>
            </a:lvl1pPr>
            <a:lvl2pPr marL="457200" lvl="1" indent="0" rtl="0">
              <a:spcBef>
                <a:spcPts val="0"/>
              </a:spcBef>
              <a:buFont typeface="Calibri"/>
              <a:buNone/>
              <a:defRPr/>
            </a:lvl2pPr>
            <a:lvl3pPr marL="914400" lvl="2" indent="0" rtl="0">
              <a:spcBef>
                <a:spcPts val="0"/>
              </a:spcBef>
              <a:buFont typeface="Calibri"/>
              <a:buNone/>
              <a:defRPr/>
            </a:lvl3pPr>
            <a:lvl4pPr marL="1371600" lvl="3" indent="0" rtl="0">
              <a:spcBef>
                <a:spcPts val="0"/>
              </a:spcBef>
              <a:buFont typeface="Calibri"/>
              <a:buNone/>
              <a:defRPr/>
            </a:lvl4pPr>
            <a:lvl5pPr marL="1828800" lvl="4" indent="0" rtl="0">
              <a:spcBef>
                <a:spcPts val="0"/>
              </a:spcBef>
              <a:buFont typeface="Calibri"/>
              <a:buNone/>
              <a:defRPr/>
            </a:lvl5pPr>
            <a:lvl6pPr marL="2286000" lvl="5" indent="0" rtl="0">
              <a:spcBef>
                <a:spcPts val="0"/>
              </a:spcBef>
              <a:buFont typeface="Calibri"/>
              <a:buNone/>
              <a:defRPr/>
            </a:lvl6pPr>
            <a:lvl7pPr marL="2743200" lvl="6" indent="0" rtl="0">
              <a:spcBef>
                <a:spcPts val="0"/>
              </a:spcBef>
              <a:buFont typeface="Calibri"/>
              <a:buNone/>
              <a:defRPr/>
            </a:lvl7pPr>
            <a:lvl8pPr marL="3200400" lvl="7" indent="0" rtl="0">
              <a:spcBef>
                <a:spcPts val="0"/>
              </a:spcBef>
              <a:buFont typeface="Calibri"/>
              <a:buNone/>
              <a:defRPr/>
            </a:lvl8pPr>
            <a:lvl9pPr marL="3657600" lvl="8" indent="0" rtl="0">
              <a:spcBef>
                <a:spcPts val="0"/>
              </a:spcBef>
              <a:buFont typeface="Calibri"/>
              <a:buNone/>
              <a:defRPr/>
            </a:lvl9pPr>
          </a:lstStyle>
          <a:p>
            <a:endParaRPr/>
          </a:p>
        </p:txBody>
      </p:sp>
      <p:sp>
        <p:nvSpPr>
          <p:cNvPr id="65" name="Shape 65"/>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6" name="Shape 66"/>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67" name="Shape 67"/>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0" name="Shape 70"/>
          <p:cNvSpPr txBox="1">
            <a:spLocks noGrp="1"/>
          </p:cNvSpPr>
          <p:nvPr>
            <p:ph type="body" idx="1"/>
          </p:nvPr>
        </p:nvSpPr>
        <p:spPr>
          <a:xfrm rot="5400000">
            <a:off x="2874750" y="-1217399"/>
            <a:ext cx="3394500" cy="82296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71" name="Shape 71"/>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2" name="Shape 72"/>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3" name="Shape 73"/>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6012600" y="771581"/>
            <a:ext cx="3291000" cy="20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body" idx="1"/>
          </p:nvPr>
        </p:nvSpPr>
        <p:spPr>
          <a:xfrm rot="5400000">
            <a:off x="1821600" y="-1209618"/>
            <a:ext cx="3291000" cy="60198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77" name="Shape 77"/>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8" name="Shape 7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9" name="Shape 79"/>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2.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9.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0.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2.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4.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6.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8.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1.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2.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5.xml"/><Relationship Id="rId1" Type="http://schemas.openxmlformats.org/officeDocument/2006/relationships/slideLayout" Target="../slideLayouts/slideLayout43.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6.xml"/><Relationship Id="rId1" Type="http://schemas.openxmlformats.org/officeDocument/2006/relationships/slideLayout" Target="../slideLayouts/slideLayout44.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7.xml"/><Relationship Id="rId1" Type="http://schemas.openxmlformats.org/officeDocument/2006/relationships/slideLayout" Target="../slideLayouts/slideLayout45.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8.xml"/><Relationship Id="rId1" Type="http://schemas.openxmlformats.org/officeDocument/2006/relationships/slideLayout" Target="../slideLayouts/slideLayout46.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9.xml"/><Relationship Id="rId1"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0.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2.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3.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9"/>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7" name="Shape 7"/>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Font typeface="Arial"/>
              <a:buChar char="•"/>
              <a:defRPr/>
            </a:lvl1pPr>
            <a:lvl2pPr marL="742950" marR="0" lvl="1" indent="-107950" algn="l" rtl="0">
              <a:spcBef>
                <a:spcPts val="560"/>
              </a:spcBef>
              <a:buClr>
                <a:schemeClr val="dk1"/>
              </a:buClr>
              <a:buFont typeface="Arial"/>
              <a:buChar char="–"/>
              <a:defRPr/>
            </a:lvl2pPr>
            <a:lvl3pPr marL="1143000" marR="0" lvl="2" indent="-76200" algn="l" rtl="0">
              <a:spcBef>
                <a:spcPts val="480"/>
              </a:spcBef>
              <a:buClr>
                <a:schemeClr val="dk1"/>
              </a:buClr>
              <a:buFont typeface="Arial"/>
              <a:buChar char="•"/>
              <a:defRPr/>
            </a:lvl3pPr>
            <a:lvl4pPr marL="1600200" marR="0" lvl="3" indent="-101600" algn="l" rtl="0">
              <a:spcBef>
                <a:spcPts val="400"/>
              </a:spcBef>
              <a:buClr>
                <a:schemeClr val="dk1"/>
              </a:buClr>
              <a:buFont typeface="Arial"/>
              <a:buChar char="–"/>
              <a:defRPr/>
            </a:lvl4pPr>
            <a:lvl5pPr marL="2057400" marR="0" lvl="4" indent="-101600" algn="l" rtl="0">
              <a:spcBef>
                <a:spcPts val="400"/>
              </a:spcBef>
              <a:buClr>
                <a:schemeClr val="dk1"/>
              </a:buClr>
              <a:buFont typeface="Arial"/>
              <a:buChar char="»"/>
              <a:defRPr/>
            </a:lvl5pPr>
            <a:lvl6pPr marL="2514600" marR="0" lvl="5" indent="-101600" algn="l" rtl="0">
              <a:spcBef>
                <a:spcPts val="400"/>
              </a:spcBef>
              <a:buClr>
                <a:schemeClr val="dk1"/>
              </a:buClr>
              <a:buFont typeface="Arial"/>
              <a:buChar char="•"/>
              <a:defRPr/>
            </a:lvl6pPr>
            <a:lvl7pPr marL="2971800" marR="0" lvl="6" indent="-101600" algn="l" rtl="0">
              <a:spcBef>
                <a:spcPts val="400"/>
              </a:spcBef>
              <a:buClr>
                <a:schemeClr val="dk1"/>
              </a:buClr>
              <a:buFont typeface="Arial"/>
              <a:buChar char="•"/>
              <a:defRPr/>
            </a:lvl7pPr>
            <a:lvl8pPr marL="3429000" marR="0" lvl="7" indent="-101600" algn="l" rtl="0">
              <a:spcBef>
                <a:spcPts val="400"/>
              </a:spcBef>
              <a:buClr>
                <a:schemeClr val="dk1"/>
              </a:buClr>
              <a:buFont typeface="Arial"/>
              <a:buChar char="•"/>
              <a:defRPr/>
            </a:lvl8pPr>
            <a:lvl9pPr marL="3886200" marR="0" lvl="8" indent="-101600" algn="l" rtl="0">
              <a:spcBef>
                <a:spcPts val="400"/>
              </a:spcBef>
              <a:buClr>
                <a:schemeClr val="dk1"/>
              </a:buClr>
              <a:buFont typeface="Arial"/>
              <a:buChar char="•"/>
              <a:defRPr/>
            </a:lvl9pPr>
          </a:lstStyle>
          <a:p>
            <a:endParaRPr dirty="0"/>
          </a:p>
        </p:txBody>
      </p:sp>
      <p:sp>
        <p:nvSpPr>
          <p:cNvPr id="8" name="Shape 8"/>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9" name="Shape 9"/>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0" name="Shape 10"/>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1">
            <a:alphaModFix/>
          </a:blip>
          <a:srcRect/>
          <a:stretch/>
        </p:blipFill>
        <p:spPr>
          <a:xfrm>
            <a:off x="4552501" y="4457700"/>
            <a:ext cx="4591500" cy="685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46870498"/>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8528653"/>
      </p:ext>
    </p:extLst>
  </p:cSld>
  <p:clrMap bg1="lt1" tx1="dk1" bg2="lt2" tx2="dk2" accent1="accent1" accent2="accent2" accent3="accent3" accent4="accent4" accent5="accent5" accent6="accent6" hlink="hlink" folHlink="folHlink"/>
  <p:sldLayoutIdLst>
    <p:sldLayoutId id="214748368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273872997"/>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46222021"/>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1664631"/>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7667641"/>
      </p:ext>
    </p:extLst>
  </p:cSld>
  <p:clrMap bg1="lt1" tx1="dk1" bg2="lt2" tx2="dk2" accent1="accent1" accent2="accent2" accent3="accent3" accent4="accent4" accent5="accent5" accent6="accent6" hlink="hlink" folHlink="folHlink"/>
  <p:sldLayoutIdLst>
    <p:sldLayoutId id="214748369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03951740"/>
      </p:ext>
    </p:extLst>
  </p:cSld>
  <p:clrMap bg1="lt1" tx1="dk1" bg2="lt2" tx2="dk2" accent1="accent1" accent2="accent2" accent3="accent3" accent4="accent4" accent5="accent5" accent6="accent6" hlink="hlink" folHlink="folHlink"/>
  <p:sldLayoutIdLst>
    <p:sldLayoutId id="2147483693"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07571397"/>
      </p:ext>
    </p:extLst>
  </p:cSld>
  <p:clrMap bg1="lt1" tx1="dk1" bg2="lt2" tx2="dk2" accent1="accent1" accent2="accent2" accent3="accent3" accent4="accent4" accent5="accent5" accent6="accent6" hlink="hlink" folHlink="folHlink"/>
  <p:sldLayoutIdLst>
    <p:sldLayoutId id="214748369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8678401"/>
      </p:ext>
    </p:extLst>
  </p:cSld>
  <p:clrMap bg1="lt1" tx1="dk1" bg2="lt2" tx2="dk2" accent1="accent1" accent2="accent2" accent3="accent3" accent4="accent4" accent5="accent5" accent6="accent6" hlink="hlink" folHlink="folHlink"/>
  <p:sldLayoutIdLst>
    <p:sldLayoutId id="214748369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0433249"/>
      </p:ext>
    </p:extLst>
  </p:cSld>
  <p:clrMap bg1="lt1" tx1="dk1" bg2="lt2" tx2="dk2" accent1="accent1" accent2="accent2" accent3="accent3" accent4="accent4" accent5="accent5" accent6="accent6" hlink="hlink" folHlink="folHlink"/>
  <p:sldLayoutIdLst>
    <p:sldLayoutId id="214748369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3090019092"/>
      </p:ext>
    </p:extLst>
  </p:cSld>
  <p:clrMap bg1="dk2" tx1="lt1" bg2="dk1" tx2="lt2" accent1="accent1" accent2="accent2" accent3="accent3" accent4="accent4" accent5="accent5" accent6="accent6" hlink="hlink" folHlink="folHlink"/>
  <p:sldLayoutIdLst>
    <p:sldLayoutId id="2147483663" r:id="rId1"/>
  </p:sldLayoutIdLst>
  <p:hf hdr="0" dt="0"/>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91355794"/>
      </p:ext>
    </p:extLst>
  </p:cSld>
  <p:clrMap bg1="lt1" tx1="dk1" bg2="lt2" tx2="dk2" accent1="accent1" accent2="accent2" accent3="accent3" accent4="accent4" accent5="accent5" accent6="accent6" hlink="hlink" folHlink="folHlink"/>
  <p:sldLayoutIdLst>
    <p:sldLayoutId id="214748370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76271258"/>
      </p:ext>
    </p:extLst>
  </p:cSld>
  <p:clrMap bg1="lt1" tx1="dk1" bg2="lt2" tx2="dk2" accent1="accent1" accent2="accent2" accent3="accent3" accent4="accent4" accent5="accent5" accent6="accent6" hlink="hlink" folHlink="folHlink"/>
  <p:sldLayoutIdLst>
    <p:sldLayoutId id="2147483703"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54621876"/>
      </p:ext>
    </p:extLst>
  </p:cSld>
  <p:clrMap bg1="lt1" tx1="dk1" bg2="lt2" tx2="dk2" accent1="accent1" accent2="accent2" accent3="accent3" accent4="accent4" accent5="accent5" accent6="accent6" hlink="hlink" folHlink="folHlink"/>
  <p:sldLayoutIdLst>
    <p:sldLayoutId id="214748370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69515406"/>
      </p:ext>
    </p:extLst>
  </p:cSld>
  <p:clrMap bg1="lt1" tx1="dk1" bg2="lt2" tx2="dk2" accent1="accent1" accent2="accent2" accent3="accent3" accent4="accent4" accent5="accent5" accent6="accent6" hlink="hlink" folHlink="folHlink"/>
  <p:sldLayoutIdLst>
    <p:sldLayoutId id="214748370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88597887"/>
      </p:ext>
    </p:extLst>
  </p:cSld>
  <p:clrMap bg1="lt1" tx1="dk1" bg2="lt2" tx2="dk2" accent1="accent1" accent2="accent2" accent3="accent3" accent4="accent4" accent5="accent5" accent6="accent6" hlink="hlink" folHlink="folHlink"/>
  <p:sldLayoutIdLst>
    <p:sldLayoutId id="214748370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74686355"/>
      </p:ext>
    </p:extLst>
  </p:cSld>
  <p:clrMap bg1="lt1" tx1="dk1" bg2="lt2" tx2="dk2" accent1="accent1" accent2="accent2" accent3="accent3" accent4="accent4" accent5="accent5" accent6="accent6" hlink="hlink" folHlink="folHlink"/>
  <p:sldLayoutIdLst>
    <p:sldLayoutId id="214748371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25307074"/>
      </p:ext>
    </p:extLst>
  </p:cSld>
  <p:clrMap bg1="lt1" tx1="dk1" bg2="lt2" tx2="dk2" accent1="accent1" accent2="accent2" accent3="accent3" accent4="accent4" accent5="accent5" accent6="accent6" hlink="hlink" folHlink="folHlink"/>
  <p:sldLayoutIdLst>
    <p:sldLayoutId id="2147483713"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23353029"/>
      </p:ext>
    </p:extLst>
  </p:cSld>
  <p:clrMap bg1="lt1" tx1="dk1" bg2="lt2" tx2="dk2" accent1="accent1" accent2="accent2" accent3="accent3" accent4="accent4" accent5="accent5" accent6="accent6" hlink="hlink" folHlink="folHlink"/>
  <p:sldLayoutIdLst>
    <p:sldLayoutId id="214748371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903365332"/>
      </p:ext>
    </p:extLst>
  </p:cSld>
  <p:clrMap bg1="lt1" tx1="dk1" bg2="lt2" tx2="dk2" accent1="accent1" accent2="accent2" accent3="accent3" accent4="accent4" accent5="accent5" accent6="accent6" hlink="hlink" folHlink="folHlink"/>
  <p:sldLayoutIdLst>
    <p:sldLayoutId id="214748371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4449103"/>
      </p:ext>
    </p:extLst>
  </p:cSld>
  <p:clrMap bg1="lt1" tx1="dk1" bg2="lt2" tx2="dk2" accent1="accent1" accent2="accent2" accent3="accent3" accent4="accent4" accent5="accent5" accent6="accent6" hlink="hlink" folHlink="folHlink"/>
  <p:sldLayoutIdLst>
    <p:sldLayoutId id="214748371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2804050042"/>
      </p:ext>
    </p:extLst>
  </p:cSld>
  <p:clrMap bg1="dk2" tx1="lt1" bg2="dk1" tx2="lt2" accent1="accent1" accent2="accent2" accent3="accent3" accent4="accent4" accent5="accent5" accent6="accent6" hlink="hlink" folHlink="folHlink"/>
  <p:sldLayoutIdLst>
    <p:sldLayoutId id="2147483665" r:id="rId1"/>
  </p:sldLayoutIdLst>
  <p:hf hdr="0" dt="0"/>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03456007"/>
      </p:ext>
    </p:extLst>
  </p:cSld>
  <p:clrMap bg1="lt1" tx1="dk1" bg2="lt2" tx2="dk2" accent1="accent1" accent2="accent2" accent3="accent3" accent4="accent4" accent5="accent5" accent6="accent6" hlink="hlink" folHlink="folHlink"/>
  <p:sldLayoutIdLst>
    <p:sldLayoutId id="214748372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99702500"/>
      </p:ext>
    </p:extLst>
  </p:cSld>
  <p:clrMap bg1="lt1" tx1="dk1" bg2="lt2" tx2="dk2" accent1="accent1" accent2="accent2" accent3="accent3" accent4="accent4" accent5="accent5" accent6="accent6" hlink="hlink" folHlink="folHlink"/>
  <p:sldLayoutIdLst>
    <p:sldLayoutId id="2147483723"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8146814"/>
      </p:ext>
    </p:extLst>
  </p:cSld>
  <p:clrMap bg1="lt1" tx1="dk1" bg2="lt2" tx2="dk2" accent1="accent1" accent2="accent2" accent3="accent3" accent4="accent4" accent5="accent5" accent6="accent6" hlink="hlink" folHlink="folHlink"/>
  <p:sldLayoutIdLst>
    <p:sldLayoutId id="214748372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1632050"/>
      </p:ext>
    </p:extLst>
  </p:cSld>
  <p:clrMap bg1="lt1" tx1="dk1" bg2="lt2" tx2="dk2" accent1="accent1" accent2="accent2" accent3="accent3" accent4="accent4" accent5="accent5" accent6="accent6" hlink="hlink" folHlink="folHlink"/>
  <p:sldLayoutIdLst>
    <p:sldLayoutId id="214748372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5127488"/>
      </p:ext>
    </p:extLst>
  </p:cSld>
  <p:clrMap bg1="lt1" tx1="dk1" bg2="lt2" tx2="dk2" accent1="accent1" accent2="accent2" accent3="accent3" accent4="accent4" accent5="accent5" accent6="accent6" hlink="hlink" folHlink="folHlink"/>
  <p:sldLayoutIdLst>
    <p:sldLayoutId id="214748372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2724053282"/>
      </p:ext>
    </p:extLst>
  </p:cSld>
  <p:clrMap bg1="dk2" tx1="lt1" bg2="dk1" tx2="lt2" accent1="accent1" accent2="accent2" accent3="accent3" accent4="accent4" accent5="accent5" accent6="accent6" hlink="hlink" folHlink="folHlink"/>
  <p:sldLayoutIdLst>
    <p:sldLayoutId id="2147483731" r:id="rId1"/>
  </p:sldLayoutIdLst>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3793555313"/>
      </p:ext>
    </p:extLst>
  </p:cSld>
  <p:clrMap bg1="dk2" tx1="lt1" bg2="dk1" tx2="lt2" accent1="accent1" accent2="accent2" accent3="accent3" accent4="accent4" accent5="accent5" accent6="accent6" hlink="hlink" folHlink="folHlink"/>
  <p:sldLayoutIdLst>
    <p:sldLayoutId id="2147483733" r:id="rId1"/>
  </p:sldLayoutIdLst>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858847581"/>
      </p:ext>
    </p:extLst>
  </p:cSld>
  <p:clrMap bg1="dk2" tx1="lt1" bg2="dk1" tx2="lt2" accent1="accent1" accent2="accent2" accent3="accent3" accent4="accent4" accent5="accent5" accent6="accent6" hlink="hlink" folHlink="folHlink"/>
  <p:sldLayoutIdLst>
    <p:sldLayoutId id="2147483735" r:id="rId1"/>
  </p:sldLayoutIdLst>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4254652503"/>
      </p:ext>
    </p:extLst>
  </p:cSld>
  <p:clrMap bg1="dk2" tx1="lt1" bg2="dk1" tx2="lt2" accent1="accent1" accent2="accent2" accent3="accent3" accent4="accent4" accent5="accent5" accent6="accent6" hlink="hlink" folHlink="folHlink"/>
  <p:sldLayoutIdLst>
    <p:sldLayoutId id="2147483737" r:id="rId1"/>
  </p:sldLayoutIdLst>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1049"/>
          <p:cNvSpPr>
            <a:spLocks noChangeArrowheads="1"/>
          </p:cNvSpPr>
          <p:nvPr/>
        </p:nvSpPr>
        <p:spPr bwMode="auto">
          <a:xfrm>
            <a:off x="533400" y="285750"/>
            <a:ext cx="8610600" cy="85725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800" b="1" kern="1200">
              <a:solidFill>
                <a:srgbClr val="FFFFFF"/>
              </a:solidFill>
              <a:latin typeface="Humanst521 BT"/>
              <a:ea typeface="+mn-ea"/>
              <a:cs typeface="Arial" pitchFamily="34" charset="0"/>
            </a:endParaRPr>
          </a:p>
        </p:txBody>
      </p:sp>
      <p:sp>
        <p:nvSpPr>
          <p:cNvPr id="1027" name="Rectangle 1041"/>
          <p:cNvSpPr>
            <a:spLocks noGrp="1" noChangeArrowheads="1"/>
          </p:cNvSpPr>
          <p:nvPr>
            <p:ph type="title"/>
          </p:nvPr>
        </p:nvSpPr>
        <p:spPr bwMode="auto">
          <a:xfrm>
            <a:off x="609600" y="285750"/>
            <a:ext cx="8153400" cy="857250"/>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8" name="Rectangle 1042"/>
          <p:cNvSpPr>
            <a:spLocks noGrp="1" noChangeArrowheads="1"/>
          </p:cNvSpPr>
          <p:nvPr>
            <p:ph type="body" idx="1"/>
          </p:nvPr>
        </p:nvSpPr>
        <p:spPr bwMode="auto">
          <a:xfrm>
            <a:off x="609600" y="1257300"/>
            <a:ext cx="81534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1048" descr="E:\DPMWorkCurrent\Trauma\Logos\BlueCirc.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42900"/>
            <a:ext cx="1143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50"/>
          <p:cNvSpPr>
            <a:spLocks noChangeArrowheads="1"/>
          </p:cNvSpPr>
          <p:nvPr/>
        </p:nvSpPr>
        <p:spPr bwMode="auto">
          <a:xfrm>
            <a:off x="381000" y="4800600"/>
            <a:ext cx="5638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50000"/>
              </a:spcBef>
              <a:spcAft>
                <a:spcPct val="0"/>
              </a:spcAft>
            </a:pPr>
            <a:r>
              <a:rPr lang="en-US" sz="1350" b="1" kern="1200" baseline="30000">
                <a:solidFill>
                  <a:srgbClr val="006666"/>
                </a:solidFill>
                <a:latin typeface="Verdana" pitchFamily="34" charset="0"/>
                <a:ea typeface="+mn-ea"/>
                <a:cs typeface="Arial" pitchFamily="34" charset="0"/>
              </a:rPr>
              <a:t>UC</a:t>
            </a:r>
            <a:r>
              <a:rPr lang="en-US" sz="900" b="1" kern="1200">
                <a:solidFill>
                  <a:srgbClr val="006666"/>
                </a:solidFill>
                <a:latin typeface="Verdana" pitchFamily="34" charset="0"/>
                <a:ea typeface="+mn-ea"/>
                <a:cs typeface="Arial" pitchFamily="34" charset="0"/>
              </a:rPr>
              <a:t>SF</a:t>
            </a:r>
            <a:r>
              <a:rPr lang="en-US" sz="1200" b="1" kern="1200">
                <a:solidFill>
                  <a:srgbClr val="006666"/>
                </a:solidFill>
                <a:latin typeface="Verdana" pitchFamily="34" charset="0"/>
                <a:ea typeface="+mn-ea"/>
                <a:cs typeface="Arial" pitchFamily="34" charset="0"/>
              </a:rPr>
              <a:t> </a:t>
            </a:r>
            <a:r>
              <a:rPr lang="en-US" sz="900" kern="1200">
                <a:solidFill>
                  <a:srgbClr val="006666"/>
                </a:solidFill>
                <a:latin typeface="Verdana" pitchFamily="34" charset="0"/>
                <a:ea typeface="+mn-ea"/>
                <a:cs typeface="Arial" pitchFamily="34" charset="0"/>
              </a:rPr>
              <a:t>University of California, San Francisco</a:t>
            </a:r>
            <a:endParaRPr lang="en-US" sz="1050" b="1" kern="1200">
              <a:solidFill>
                <a:srgbClr val="006666"/>
              </a:solidFill>
              <a:latin typeface="Verdana" pitchFamily="34" charset="0"/>
              <a:ea typeface="+mn-ea"/>
              <a:cs typeface="Arial" pitchFamily="34" charset="0"/>
            </a:endParaRPr>
          </a:p>
        </p:txBody>
      </p:sp>
    </p:spTree>
    <p:extLst>
      <p:ext uri="{BB962C8B-B14F-4D97-AF65-F5344CB8AC3E}">
        <p14:creationId xmlns:p14="http://schemas.microsoft.com/office/powerpoint/2010/main" val="1778496969"/>
      </p:ext>
    </p:extLst>
  </p:cSld>
  <p:clrMap bg1="dk2" tx1="lt1" bg2="dk1" tx2="lt2" accent1="accent1" accent2="accent2" accent3="accent3" accent4="accent4" accent5="accent5" accent6="accent6" hlink="hlink" folHlink="folHlink"/>
  <p:sldLayoutIdLst>
    <p:sldLayoutId id="2147483739" r:id="rId1"/>
  </p:sldLayoutIdLst>
  <p:txStyles>
    <p:titleStyle>
      <a:lvl1pPr algn="l" rtl="0" eaLnBrk="0" fontAlgn="base" hangingPunct="0">
        <a:spcBef>
          <a:spcPct val="0"/>
        </a:spcBef>
        <a:spcAft>
          <a:spcPct val="0"/>
        </a:spcAft>
        <a:defRPr kumimoji="1" sz="2700" b="1">
          <a:solidFill>
            <a:srgbClr val="006666"/>
          </a:solidFill>
          <a:latin typeface="+mj-lt"/>
          <a:ea typeface="+mj-ea"/>
          <a:cs typeface="+mj-cs"/>
        </a:defRPr>
      </a:lvl1pPr>
      <a:lvl2pPr algn="l" rtl="0" eaLnBrk="0" fontAlgn="base" hangingPunct="0">
        <a:spcBef>
          <a:spcPct val="0"/>
        </a:spcBef>
        <a:spcAft>
          <a:spcPct val="0"/>
        </a:spcAft>
        <a:defRPr kumimoji="1" sz="2700" b="1">
          <a:solidFill>
            <a:srgbClr val="006666"/>
          </a:solidFill>
          <a:latin typeface="Arial" charset="0"/>
        </a:defRPr>
      </a:lvl2pPr>
      <a:lvl3pPr algn="l" rtl="0" eaLnBrk="0" fontAlgn="base" hangingPunct="0">
        <a:spcBef>
          <a:spcPct val="0"/>
        </a:spcBef>
        <a:spcAft>
          <a:spcPct val="0"/>
        </a:spcAft>
        <a:defRPr kumimoji="1" sz="2700" b="1">
          <a:solidFill>
            <a:srgbClr val="006666"/>
          </a:solidFill>
          <a:latin typeface="Arial" charset="0"/>
        </a:defRPr>
      </a:lvl3pPr>
      <a:lvl4pPr algn="l" rtl="0" eaLnBrk="0" fontAlgn="base" hangingPunct="0">
        <a:spcBef>
          <a:spcPct val="0"/>
        </a:spcBef>
        <a:spcAft>
          <a:spcPct val="0"/>
        </a:spcAft>
        <a:defRPr kumimoji="1" sz="2700" b="1">
          <a:solidFill>
            <a:srgbClr val="006666"/>
          </a:solidFill>
          <a:latin typeface="Arial" charset="0"/>
        </a:defRPr>
      </a:lvl4pPr>
      <a:lvl5pPr algn="l" rtl="0" eaLnBrk="0" fontAlgn="base" hangingPunct="0">
        <a:spcBef>
          <a:spcPct val="0"/>
        </a:spcBef>
        <a:spcAft>
          <a:spcPct val="0"/>
        </a:spcAft>
        <a:defRPr kumimoji="1" sz="2700" b="1">
          <a:solidFill>
            <a:srgbClr val="006666"/>
          </a:solidFill>
          <a:latin typeface="Arial" charset="0"/>
        </a:defRPr>
      </a:lvl5pPr>
      <a:lvl6pPr marL="342900" algn="l" rtl="0" eaLnBrk="0" fontAlgn="base" hangingPunct="0">
        <a:spcBef>
          <a:spcPct val="0"/>
        </a:spcBef>
        <a:spcAft>
          <a:spcPct val="0"/>
        </a:spcAft>
        <a:defRPr kumimoji="1" sz="2700" b="1">
          <a:solidFill>
            <a:srgbClr val="006666"/>
          </a:solidFill>
          <a:latin typeface="Arial" charset="0"/>
        </a:defRPr>
      </a:lvl6pPr>
      <a:lvl7pPr marL="685800" algn="l" rtl="0" eaLnBrk="0" fontAlgn="base" hangingPunct="0">
        <a:spcBef>
          <a:spcPct val="0"/>
        </a:spcBef>
        <a:spcAft>
          <a:spcPct val="0"/>
        </a:spcAft>
        <a:defRPr kumimoji="1" sz="2700" b="1">
          <a:solidFill>
            <a:srgbClr val="006666"/>
          </a:solidFill>
          <a:latin typeface="Arial" charset="0"/>
        </a:defRPr>
      </a:lvl7pPr>
      <a:lvl8pPr marL="1028700" algn="l" rtl="0" eaLnBrk="0" fontAlgn="base" hangingPunct="0">
        <a:spcBef>
          <a:spcPct val="0"/>
        </a:spcBef>
        <a:spcAft>
          <a:spcPct val="0"/>
        </a:spcAft>
        <a:defRPr kumimoji="1" sz="2700" b="1">
          <a:solidFill>
            <a:srgbClr val="006666"/>
          </a:solidFill>
          <a:latin typeface="Arial" charset="0"/>
        </a:defRPr>
      </a:lvl8pPr>
      <a:lvl9pPr marL="1371600" algn="l" rtl="0" eaLnBrk="0" fontAlgn="base" hangingPunct="0">
        <a:spcBef>
          <a:spcPct val="0"/>
        </a:spcBef>
        <a:spcAft>
          <a:spcPct val="0"/>
        </a:spcAft>
        <a:defRPr kumimoji="1" sz="2700" b="1">
          <a:solidFill>
            <a:srgbClr val="006666"/>
          </a:solidFill>
          <a:latin typeface="Arial" charset="0"/>
        </a:defRPr>
      </a:lvl9pPr>
    </p:titleStyle>
    <p:bodyStyle>
      <a:lvl1pPr marL="257175" indent="-257175" algn="l" rtl="0" eaLnBrk="0" fontAlgn="base" hangingPunct="0">
        <a:spcBef>
          <a:spcPct val="20000"/>
        </a:spcBef>
        <a:spcAft>
          <a:spcPct val="0"/>
        </a:spcAft>
        <a:buChar char="•"/>
        <a:defRPr kumimoji="1"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kumimoji="1" sz="2100">
          <a:solidFill>
            <a:schemeClr val="tx1"/>
          </a:solidFill>
          <a:latin typeface="+mn-lt"/>
        </a:defRPr>
      </a:lvl2pPr>
      <a:lvl3pPr marL="857250" indent="-171450" algn="l" rtl="0" eaLnBrk="0" fontAlgn="base" hangingPunct="0">
        <a:spcBef>
          <a:spcPct val="20000"/>
        </a:spcBef>
        <a:spcAft>
          <a:spcPct val="0"/>
        </a:spcAft>
        <a:buChar char="•"/>
        <a:defRPr kumimoji="1" sz="1800">
          <a:solidFill>
            <a:schemeClr val="tx1"/>
          </a:solidFill>
          <a:latin typeface="+mn-lt"/>
        </a:defRPr>
      </a:lvl3pPr>
      <a:lvl4pPr marL="1200150" indent="-171450" algn="l" rtl="0" eaLnBrk="0" fontAlgn="base" hangingPunct="0">
        <a:spcBef>
          <a:spcPct val="20000"/>
        </a:spcBef>
        <a:spcAft>
          <a:spcPct val="0"/>
        </a:spcAft>
        <a:buChar char="–"/>
        <a:defRPr kumimoji="1" sz="1500">
          <a:solidFill>
            <a:schemeClr val="tx1"/>
          </a:solidFill>
          <a:latin typeface="+mn-lt"/>
        </a:defRPr>
      </a:lvl4pPr>
      <a:lvl5pPr marL="1543050" indent="-171450" algn="l" rtl="0" eaLnBrk="0" fontAlgn="base" hangingPunct="0">
        <a:spcBef>
          <a:spcPct val="20000"/>
        </a:spcBef>
        <a:spcAft>
          <a:spcPct val="0"/>
        </a:spcAft>
        <a:buChar char="•"/>
        <a:defRPr kumimoji="1" sz="1500">
          <a:solidFill>
            <a:schemeClr val="tx1"/>
          </a:solidFill>
          <a:latin typeface="+mn-lt"/>
        </a:defRPr>
      </a:lvl5pPr>
      <a:lvl6pPr marL="1885950" indent="-171450" algn="l" rtl="0" eaLnBrk="0" fontAlgn="base" hangingPunct="0">
        <a:spcBef>
          <a:spcPct val="20000"/>
        </a:spcBef>
        <a:spcAft>
          <a:spcPct val="0"/>
        </a:spcAft>
        <a:buChar char="•"/>
        <a:defRPr kumimoji="1" sz="1500">
          <a:solidFill>
            <a:schemeClr val="tx1"/>
          </a:solidFill>
          <a:latin typeface="+mn-lt"/>
        </a:defRPr>
      </a:lvl6pPr>
      <a:lvl7pPr marL="2228850" indent="-171450" algn="l" rtl="0" eaLnBrk="0" fontAlgn="base" hangingPunct="0">
        <a:spcBef>
          <a:spcPct val="20000"/>
        </a:spcBef>
        <a:spcAft>
          <a:spcPct val="0"/>
        </a:spcAft>
        <a:buChar char="•"/>
        <a:defRPr kumimoji="1" sz="1500">
          <a:solidFill>
            <a:schemeClr val="tx1"/>
          </a:solidFill>
          <a:latin typeface="+mn-lt"/>
        </a:defRPr>
      </a:lvl7pPr>
      <a:lvl8pPr marL="2571750" indent="-171450" algn="l" rtl="0" eaLnBrk="0" fontAlgn="base" hangingPunct="0">
        <a:spcBef>
          <a:spcPct val="20000"/>
        </a:spcBef>
        <a:spcAft>
          <a:spcPct val="0"/>
        </a:spcAft>
        <a:buChar char="•"/>
        <a:defRPr kumimoji="1" sz="1500">
          <a:solidFill>
            <a:schemeClr val="tx1"/>
          </a:solidFill>
          <a:latin typeface="+mn-lt"/>
        </a:defRPr>
      </a:lvl8pPr>
      <a:lvl9pPr marL="2914650" indent="-171450" algn="l" rtl="0" eaLnBrk="0" fontAlgn="base" hangingPunct="0">
        <a:spcBef>
          <a:spcPct val="20000"/>
        </a:spcBef>
        <a:spcAft>
          <a:spcPct val="0"/>
        </a:spcAft>
        <a:buChar char="•"/>
        <a:defRPr kumimoji="1"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80589558"/>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3349435"/>
      </p:ext>
    </p:extLst>
  </p:cSld>
  <p:clrMap bg1="lt1" tx1="dk1" bg2="lt2" tx2="dk2" accent1="accent1" accent2="accent2" accent3="accent3" accent4="accent4" accent5="accent5" accent6="accent6" hlink="hlink" folHlink="folHlink"/>
  <p:sldLayoutIdLst>
    <p:sldLayoutId id="2147483741"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12342469"/>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92982647"/>
      </p:ext>
    </p:extLst>
  </p:cSld>
  <p:clrMap bg1="lt1" tx1="dk1" bg2="lt2" tx2="dk2" accent1="accent1" accent2="accent2" accent3="accent3" accent4="accent4" accent5="accent5" accent6="accent6" hlink="hlink" folHlink="folHlink"/>
  <p:sldLayoutIdLst>
    <p:sldLayoutId id="2147483745"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1902074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58179219"/>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5359681"/>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7424279"/>
      </p:ext>
    </p:extLst>
  </p:cSld>
  <p:clrMap bg1="lt1" tx1="dk1" bg2="lt2" tx2="dk2" accent1="accent1" accent2="accent2" accent3="accent3" accent4="accent4" accent5="accent5" accent6="accent6" hlink="hlink" folHlink="folHlink"/>
  <p:sldLayoutIdLst>
    <p:sldLayoutId id="2147483753"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kern="1200" smtClean="0">
                <a:solidFill>
                  <a:srgbClr val="4590B8"/>
                </a:solidFill>
                <a:latin typeface="Gill Sans MT" panose="020B0502020104020203"/>
                <a:ea typeface="+mn-ea"/>
                <a:cs typeface="+mn-cs"/>
              </a:rPr>
              <a:pPr defTabSz="342900"/>
              <a:t>5/23/2017</a:t>
            </a:fld>
            <a:endParaRPr lang="en-US" kern="1200" dirty="0">
              <a:solidFill>
                <a:srgbClr val="4590B8"/>
              </a:solidFill>
              <a:latin typeface="Gill Sans MT" panose="020B0502020104020203"/>
              <a:ea typeface="+mn-ea"/>
              <a:cs typeface="+mn-cs"/>
            </a:endParaRPr>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kern="1200" dirty="0">
              <a:solidFill>
                <a:srgbClr val="4590B8"/>
              </a:solidFill>
              <a:latin typeface="Gill Sans MT" panose="020B0502020104020203"/>
              <a:ea typeface="+mn-ea"/>
              <a:cs typeface="+mn-cs"/>
            </a:endParaRPr>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kern="1200" smtClean="0">
                <a:solidFill>
                  <a:srgbClr val="4590B8"/>
                </a:solidFill>
                <a:latin typeface="Gill Sans MT" panose="020B0502020104020203"/>
                <a:ea typeface="+mn-ea"/>
                <a:cs typeface="+mn-cs"/>
              </a:rPr>
              <a:pPr defTabSz="342900"/>
              <a:t>‹#›</a:t>
            </a:fld>
            <a:endParaRPr lang="en-US" kern="1200" dirty="0">
              <a:solidFill>
                <a:srgbClr val="4590B8"/>
              </a:solidFill>
              <a:latin typeface="Gill Sans MT" panose="020B0502020104020203"/>
              <a:ea typeface="+mn-ea"/>
              <a:cs typeface="+mn-cs"/>
            </a:endParaRPr>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26670857"/>
      </p:ext>
    </p:extLst>
  </p:cSld>
  <p:clrMap bg1="lt1" tx1="dk1" bg2="lt2" tx2="dk2" accent1="accent1" accent2="accent2" accent3="accent3" accent4="accent4" accent5="accent5" accent6="accent6" hlink="hlink" folHlink="folHlink"/>
  <p:sldLayoutIdLst>
    <p:sldLayoutId id="2147483755" r:id="rId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82257"/>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4497379"/>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226228"/>
            <a:ext cx="8831802" cy="37841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8" name="Rectangle 7"/>
          <p:cNvSpPr/>
          <p:nvPr/>
        </p:nvSpPr>
        <p:spPr>
          <a:xfrm>
            <a:off x="152400" y="114301"/>
            <a:ext cx="8814047" cy="10098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kern="1200" dirty="0">
              <a:solidFill>
                <a:prstClr val="white"/>
              </a:solidFill>
            </a:endParaRPr>
          </a:p>
        </p:txBody>
      </p:sp>
      <p:sp>
        <p:nvSpPr>
          <p:cNvPr id="2" name="Title Placeholder 1"/>
          <p:cNvSpPr>
            <a:spLocks noGrp="1"/>
          </p:cNvSpPr>
          <p:nvPr>
            <p:ph type="title"/>
          </p:nvPr>
        </p:nvSpPr>
        <p:spPr>
          <a:xfrm>
            <a:off x="381000" y="266885"/>
            <a:ext cx="8381260" cy="790796"/>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289303"/>
            <a:ext cx="8407893" cy="330555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4767263"/>
            <a:ext cx="2133600" cy="205740"/>
          </a:xfrm>
          <a:prstGeom prst="rect">
            <a:avLst/>
          </a:prstGeom>
        </p:spPr>
        <p:txBody>
          <a:bodyPr vert="horz" lIns="91440" tIns="45720" rIns="91440" bIns="45720" rtlCol="0" anchor="ctr"/>
          <a:lstStyle>
            <a:lvl1pPr algn="l">
              <a:defRPr sz="825">
                <a:solidFill>
                  <a:schemeClr val="tx2"/>
                </a:solidFill>
              </a:defRPr>
            </a:lvl1pPr>
          </a:lstStyle>
          <a:p>
            <a:fld id="{25944284-9AA0-47D9-BDF0-E9911DC7C259}" type="datetimeFigureOut">
              <a:rPr lang="en-US" kern="1200" smtClean="0">
                <a:solidFill>
                  <a:srgbClr val="1F497D"/>
                </a:solidFill>
                <a:latin typeface="Franklin Gothic Medium"/>
                <a:ea typeface="+mn-ea"/>
                <a:cs typeface="+mn-cs"/>
              </a:rPr>
              <a:pPr/>
              <a:t>5/23/2017</a:t>
            </a:fld>
            <a:endParaRPr lang="en-US" kern="1200" dirty="0">
              <a:solidFill>
                <a:srgbClr val="1F497D"/>
              </a:solidFill>
              <a:latin typeface="Franklin Gothic Medium"/>
              <a:ea typeface="+mn-ea"/>
              <a:cs typeface="+mn-cs"/>
            </a:endParaRPr>
          </a:p>
        </p:txBody>
      </p:sp>
      <p:sp>
        <p:nvSpPr>
          <p:cNvPr id="5" name="Footer Placeholder 4"/>
          <p:cNvSpPr>
            <a:spLocks noGrp="1"/>
          </p:cNvSpPr>
          <p:nvPr>
            <p:ph type="ftr" sz="quarter" idx="3"/>
          </p:nvPr>
        </p:nvSpPr>
        <p:spPr>
          <a:xfrm>
            <a:off x="3048000" y="4767263"/>
            <a:ext cx="3352800" cy="205740"/>
          </a:xfrm>
          <a:prstGeom prst="rect">
            <a:avLst/>
          </a:prstGeom>
        </p:spPr>
        <p:txBody>
          <a:bodyPr vert="horz" lIns="91440" tIns="45720" rIns="91440" bIns="45720" rtlCol="0" anchor="ctr"/>
          <a:lstStyle>
            <a:lvl1pPr algn="ctr">
              <a:defRPr sz="825">
                <a:solidFill>
                  <a:schemeClr val="tx2"/>
                </a:solidFill>
              </a:defRPr>
            </a:lvl1pPr>
          </a:lstStyle>
          <a:p>
            <a:endParaRPr lang="en-US" kern="1200" dirty="0">
              <a:solidFill>
                <a:srgbClr val="1F497D"/>
              </a:solidFill>
              <a:latin typeface="Franklin Gothic Medium"/>
              <a:ea typeface="+mn-ea"/>
              <a:cs typeface="+mn-cs"/>
            </a:endParaRPr>
          </a:p>
        </p:txBody>
      </p:sp>
      <p:sp>
        <p:nvSpPr>
          <p:cNvPr id="6" name="Slide Number Placeholder 5"/>
          <p:cNvSpPr>
            <a:spLocks noGrp="1"/>
          </p:cNvSpPr>
          <p:nvPr>
            <p:ph type="sldNum" sz="quarter" idx="4"/>
          </p:nvPr>
        </p:nvSpPr>
        <p:spPr>
          <a:xfrm>
            <a:off x="8234680" y="4766310"/>
            <a:ext cx="582966" cy="205740"/>
          </a:xfrm>
          <a:prstGeom prst="rect">
            <a:avLst/>
          </a:prstGeom>
          <a:ln w="19050">
            <a:noFill/>
          </a:ln>
        </p:spPr>
        <p:txBody>
          <a:bodyPr vert="horz" lIns="91440" tIns="45720" rIns="91440" bIns="45720" rtlCol="0" anchor="ctr"/>
          <a:lstStyle>
            <a:lvl1pPr algn="ctr">
              <a:defRPr sz="825">
                <a:solidFill>
                  <a:schemeClr val="tx2"/>
                </a:solidFill>
              </a:defRPr>
            </a:lvl1pPr>
          </a:lstStyle>
          <a:p>
            <a:fld id="{05D18B2F-FBEE-4773-AE5C-C984B162A4B3}" type="slidenum">
              <a:rPr lang="en-US" kern="1200" smtClean="0">
                <a:solidFill>
                  <a:srgbClr val="1F497D"/>
                </a:solidFill>
                <a:latin typeface="Franklin Gothic Medium"/>
                <a:ea typeface="+mn-ea"/>
                <a:cs typeface="+mn-cs"/>
              </a:rPr>
              <a:pPr/>
              <a:t>‹#›</a:t>
            </a:fld>
            <a:endParaRPr lang="en-US" kern="1200" dirty="0">
              <a:solidFill>
                <a:srgbClr val="1F497D"/>
              </a:solidFill>
              <a:latin typeface="Franklin Gothic Medium"/>
              <a:ea typeface="+mn-ea"/>
              <a:cs typeface="+mn-cs"/>
            </a:endParaRPr>
          </a:p>
        </p:txBody>
      </p:sp>
    </p:spTree>
    <p:extLst>
      <p:ext uri="{BB962C8B-B14F-4D97-AF65-F5344CB8AC3E}">
        <p14:creationId xmlns:p14="http://schemas.microsoft.com/office/powerpoint/2010/main" val="2132831362"/>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685800" rtl="0" eaLnBrk="1" latinLnBrk="0" hangingPunct="1">
        <a:spcBef>
          <a:spcPct val="0"/>
        </a:spcBef>
        <a:buNone/>
        <a:defRPr sz="2400" kern="1200" cap="all" spc="150" baseline="0">
          <a:ln>
            <a:noFill/>
          </a:ln>
          <a:solidFill>
            <a:schemeClr val="bg1"/>
          </a:solidFill>
          <a:effectLst/>
          <a:latin typeface="+mj-lt"/>
          <a:ea typeface="+mj-ea"/>
          <a:cs typeface="+mj-cs"/>
        </a:defRPr>
      </a:lvl1pPr>
    </p:titleStyle>
    <p:bodyStyle>
      <a:lvl1pPr marL="205740" indent="-171450" algn="l" defTabSz="685800" rtl="0" eaLnBrk="1" latinLnBrk="0" hangingPunct="1">
        <a:spcBef>
          <a:spcPct val="20000"/>
        </a:spcBef>
        <a:buClr>
          <a:schemeClr val="accent1"/>
        </a:buClr>
        <a:buFont typeface="Wingdings 2" pitchFamily="18" charset="2"/>
        <a:buChar char=""/>
        <a:defRPr sz="1500" kern="1200" spc="113" baseline="0">
          <a:solidFill>
            <a:schemeClr val="tx2"/>
          </a:solidFill>
          <a:latin typeface="+mn-lt"/>
          <a:ea typeface="+mn-ea"/>
          <a:cs typeface="+mn-cs"/>
        </a:defRPr>
      </a:lvl1pPr>
      <a:lvl2pPr marL="411480" indent="-137160" algn="l" defTabSz="685800" rtl="0" eaLnBrk="1" latinLnBrk="0" hangingPunct="1">
        <a:spcBef>
          <a:spcPct val="20000"/>
        </a:spcBef>
        <a:buClr>
          <a:schemeClr val="accent2"/>
        </a:buClr>
        <a:buFont typeface="Wingdings" pitchFamily="2" charset="2"/>
        <a:buChar char="§"/>
        <a:defRPr sz="1350" kern="1200" spc="75" baseline="0">
          <a:solidFill>
            <a:schemeClr val="tx2"/>
          </a:solidFill>
          <a:latin typeface="+mn-lt"/>
          <a:ea typeface="+mn-ea"/>
          <a:cs typeface="+mn-cs"/>
        </a:defRPr>
      </a:lvl2pPr>
      <a:lvl3pPr marL="617220" indent="-137160" algn="l" defTabSz="685800" rtl="0" eaLnBrk="1" latinLnBrk="0" hangingPunct="1">
        <a:spcBef>
          <a:spcPct val="20000"/>
        </a:spcBef>
        <a:buClr>
          <a:schemeClr val="accent3"/>
        </a:buClr>
        <a:buFont typeface="Wingdings" pitchFamily="2" charset="2"/>
        <a:buChar char="§"/>
        <a:defRPr sz="1200" kern="1200" spc="75" baseline="0">
          <a:solidFill>
            <a:schemeClr val="tx2"/>
          </a:solidFill>
          <a:latin typeface="+mn-lt"/>
          <a:ea typeface="+mn-ea"/>
          <a:cs typeface="+mn-cs"/>
        </a:defRPr>
      </a:lvl3pPr>
      <a:lvl4pPr marL="822960" indent="-137160" algn="l" defTabSz="685800" rtl="0" eaLnBrk="1" latinLnBrk="0" hangingPunct="1">
        <a:spcBef>
          <a:spcPct val="20000"/>
        </a:spcBef>
        <a:buClr>
          <a:schemeClr val="accent4"/>
        </a:buClr>
        <a:buFont typeface="Wingdings" pitchFamily="2" charset="2"/>
        <a:buChar char="§"/>
        <a:defRPr sz="1050" kern="1200">
          <a:solidFill>
            <a:schemeClr val="tx2"/>
          </a:solidFill>
          <a:latin typeface="+mn-lt"/>
          <a:ea typeface="+mn-ea"/>
          <a:cs typeface="+mn-cs"/>
        </a:defRPr>
      </a:lvl4pPr>
      <a:lvl5pPr marL="960120" indent="-137160" algn="l" defTabSz="685800" rtl="0" eaLnBrk="1" latinLnBrk="0" hangingPunct="1">
        <a:spcBef>
          <a:spcPct val="20000"/>
        </a:spcBef>
        <a:buClr>
          <a:schemeClr val="accent6"/>
        </a:buClr>
        <a:buFont typeface="Wingdings" pitchFamily="2" charset="2"/>
        <a:buChar char="§"/>
        <a:defRPr sz="975" kern="1200" spc="75" baseline="0">
          <a:solidFill>
            <a:schemeClr val="tx2"/>
          </a:solidFill>
          <a:latin typeface="+mn-lt"/>
          <a:ea typeface="+mn-ea"/>
          <a:cs typeface="+mn-cs"/>
        </a:defRPr>
      </a:lvl5pPr>
      <a:lvl6pPr marL="1165860" indent="-137160" algn="l" defTabSz="685800"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600" indent="-137160" algn="l" defTabSz="685800"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40" indent="-137160" algn="l" defTabSz="685800"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80" indent="-137160" algn="l" defTabSz="685800"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97291555"/>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kern="1200" smtClean="0">
                <a:solidFill>
                  <a:prstClr val="black">
                    <a:tint val="75000"/>
                  </a:prstClr>
                </a:solidFill>
                <a:latin typeface="Calibri"/>
                <a:ea typeface="+mn-ea"/>
                <a:cs typeface="+mn-cs"/>
              </a:rPr>
              <a:t>UCSF University of California, San Francisco</a:t>
            </a: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BBBB098-B717-4866-B132-5F676A3BA716}"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1001680"/>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icjia.state.il.us/ddhj"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16.jpg"/></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4.xml"/><Relationship Id="rId1" Type="http://schemas.openxmlformats.org/officeDocument/2006/relationships/video" Target="https://www.youtube.com/embed/2GgoGqExZYU" TargetMode="External"/><Relationship Id="rId4" Type="http://schemas.openxmlformats.org/officeDocument/2006/relationships/image" Target="../media/image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1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Alicia.Boccellari@sfdph.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mailto:Kkaiser@lakecountyil.gov"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icjia.state.il.us/ddhj"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857" y="283369"/>
            <a:ext cx="8172450" cy="1102500"/>
          </a:xfrm>
          <a:solidFill>
            <a:schemeClr val="tx1"/>
          </a:solidFill>
        </p:spPr>
        <p:txBody>
          <a:bodyPr/>
          <a:lstStyle/>
          <a:p>
            <a:r>
              <a:rPr lang="en-US" sz="2400" b="1" dirty="0">
                <a:solidFill>
                  <a:schemeClr val="bg1"/>
                </a:solidFill>
                <a:latin typeface="Helvetica" panose="020B0604020202020204" pitchFamily="34" charset="0"/>
                <a:cs typeface="Helvetica" panose="020B0604020202020204" pitchFamily="34" charset="0"/>
              </a:rPr>
              <a:t>Illinois Data-Driven Health &amp; Justice Webinar Series</a:t>
            </a:r>
            <a:br>
              <a:rPr lang="en-US" sz="2400" b="1" dirty="0">
                <a:solidFill>
                  <a:schemeClr val="bg1"/>
                </a:solidFill>
                <a:latin typeface="Helvetica" panose="020B0604020202020204" pitchFamily="34" charset="0"/>
                <a:cs typeface="Helvetica" panose="020B0604020202020204" pitchFamily="34" charset="0"/>
              </a:rPr>
            </a:br>
            <a:endParaRPr lang="en-US" sz="2400" dirty="0"/>
          </a:p>
        </p:txBody>
      </p:sp>
      <p:sp>
        <p:nvSpPr>
          <p:cNvPr id="3" name="Subtitle 2"/>
          <p:cNvSpPr>
            <a:spLocks noGrp="1"/>
          </p:cNvSpPr>
          <p:nvPr>
            <p:ph type="subTitle" idx="1"/>
          </p:nvPr>
        </p:nvSpPr>
        <p:spPr>
          <a:xfrm>
            <a:off x="489857" y="1543049"/>
            <a:ext cx="8172450" cy="3209925"/>
          </a:xfrm>
        </p:spPr>
        <p:txBody>
          <a:bodyPr/>
          <a:lstStyle/>
          <a:p>
            <a:pPr marL="203200"/>
            <a:r>
              <a:rPr lang="en-US" sz="4000" b="1" dirty="0" smtClean="0">
                <a:latin typeface="Calibri" panose="020F0502020204030204" pitchFamily="34" charset="0"/>
              </a:rPr>
              <a:t>Trauma-Informed </a:t>
            </a:r>
            <a:r>
              <a:rPr lang="en-US" sz="4000" b="1" dirty="0" smtClean="0">
                <a:latin typeface="Calibri" panose="020F0502020204030204" pitchFamily="34" charset="0"/>
              </a:rPr>
              <a:t>Care and </a:t>
            </a:r>
          </a:p>
          <a:p>
            <a:pPr marL="203200"/>
            <a:r>
              <a:rPr lang="en-US" sz="4000" b="1" dirty="0" smtClean="0">
                <a:latin typeface="Calibri" panose="020F0502020204030204" pitchFamily="34" charset="0"/>
              </a:rPr>
              <a:t>Crisis Intervention Teams (CIT)</a:t>
            </a:r>
          </a:p>
          <a:p>
            <a:pPr marL="203200"/>
            <a:endParaRPr lang="en-US" sz="4000" b="1" dirty="0">
              <a:latin typeface="Calibri" panose="020F0502020204030204" pitchFamily="34" charset="0"/>
            </a:endParaRPr>
          </a:p>
          <a:p>
            <a:pPr marL="203200"/>
            <a:r>
              <a:rPr lang="en-US" sz="2400" dirty="0" smtClean="0">
                <a:latin typeface="Calibri" panose="020F0502020204030204" pitchFamily="34" charset="0"/>
              </a:rPr>
              <a:t>Wednesday, May 24, 2017</a:t>
            </a:r>
          </a:p>
          <a:p>
            <a:pPr marL="203200"/>
            <a:endParaRPr lang="en-US" sz="1200" b="1" dirty="0">
              <a:latin typeface="Calibri" panose="020F0502020204030204" pitchFamily="34" charset="0"/>
            </a:endParaRPr>
          </a:p>
          <a:p>
            <a:pPr marL="203200"/>
            <a:r>
              <a:rPr lang="en-US" sz="2400" dirty="0">
                <a:latin typeface="Calibri" panose="020F0502020204030204" pitchFamily="34" charset="0"/>
                <a:hlinkClick r:id="rId2"/>
              </a:rPr>
              <a:t>www.icjia.state.il.us/ddhj</a:t>
            </a:r>
            <a:endParaRPr lang="en-US" sz="2400" dirty="0"/>
          </a:p>
        </p:txBody>
      </p:sp>
      <p:cxnSp>
        <p:nvCxnSpPr>
          <p:cNvPr id="4" name="Straight Connector 3"/>
          <p:cNvCxnSpPr/>
          <p:nvPr/>
        </p:nvCxnSpPr>
        <p:spPr>
          <a:xfrm>
            <a:off x="489857" y="967370"/>
            <a:ext cx="8172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6232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0835" y="342900"/>
            <a:ext cx="7905965" cy="1102519"/>
          </a:xfrm>
        </p:spPr>
        <p:txBody>
          <a:bodyPr>
            <a:normAutofit/>
          </a:bodyPr>
          <a:lstStyle/>
          <a:p>
            <a:r>
              <a:rPr lang="en-US" sz="2800" b="1" dirty="0">
                <a:solidFill>
                  <a:schemeClr val="bg1"/>
                </a:solidFill>
              </a:rPr>
              <a:t>Chronic Stress Causes “Wear and Tear” on the Body</a:t>
            </a:r>
          </a:p>
        </p:txBody>
      </p:sp>
      <p:sp>
        <p:nvSpPr>
          <p:cNvPr id="3" name="Subtitle 2"/>
          <p:cNvSpPr>
            <a:spLocks noGrp="1"/>
          </p:cNvSpPr>
          <p:nvPr>
            <p:ph type="subTitle" idx="1"/>
          </p:nvPr>
        </p:nvSpPr>
        <p:spPr>
          <a:xfrm>
            <a:off x="1428750" y="1282700"/>
            <a:ext cx="4457700" cy="3517900"/>
          </a:xfrm>
        </p:spPr>
        <p:txBody>
          <a:bodyPr>
            <a:normAutofit/>
          </a:bodyPr>
          <a:lstStyle/>
          <a:p>
            <a:pPr marL="167879" indent="-167879" algn="l">
              <a:buFont typeface="Arial" pitchFamily="34" charset="0"/>
              <a:buChar char="•"/>
            </a:pPr>
            <a:r>
              <a:rPr lang="en-US" sz="1600" dirty="0">
                <a:solidFill>
                  <a:schemeClr val="bg1"/>
                </a:solidFill>
              </a:rPr>
              <a:t>Medical  illnesses</a:t>
            </a:r>
          </a:p>
          <a:p>
            <a:pPr marL="685800" lvl="1" indent="-342900" algn="l">
              <a:buFont typeface="Arial" pitchFamily="34" charset="0"/>
              <a:buChar char="•"/>
            </a:pPr>
            <a:r>
              <a:rPr lang="en-US" sz="1600" dirty="0">
                <a:solidFill>
                  <a:schemeClr val="bg1"/>
                </a:solidFill>
              </a:rPr>
              <a:t>Immune  system suppression</a:t>
            </a:r>
          </a:p>
          <a:p>
            <a:pPr marL="685800" lvl="1" indent="-342900" algn="l">
              <a:buFont typeface="Arial" pitchFamily="34" charset="0"/>
              <a:buChar char="•"/>
            </a:pPr>
            <a:r>
              <a:rPr lang="en-US" sz="1600" dirty="0">
                <a:solidFill>
                  <a:schemeClr val="bg1"/>
                </a:solidFill>
              </a:rPr>
              <a:t>Inflammatory   diseases</a:t>
            </a:r>
          </a:p>
          <a:p>
            <a:pPr marL="685800" lvl="1" indent="-342900" algn="l">
              <a:buFont typeface="Arial" pitchFamily="34" charset="0"/>
              <a:buChar char="•"/>
            </a:pPr>
            <a:r>
              <a:rPr lang="en-US" sz="1600" dirty="0">
                <a:solidFill>
                  <a:schemeClr val="bg1"/>
                </a:solidFill>
              </a:rPr>
              <a:t>Obesity</a:t>
            </a:r>
          </a:p>
          <a:p>
            <a:pPr marL="167879" indent="-167879" algn="l">
              <a:buFont typeface="Arial" pitchFamily="34" charset="0"/>
              <a:buChar char="•"/>
            </a:pPr>
            <a:r>
              <a:rPr lang="en-US" sz="1600" dirty="0">
                <a:solidFill>
                  <a:schemeClr val="bg1"/>
                </a:solidFill>
              </a:rPr>
              <a:t>Adverse  effects on brain and cognitive  functioning</a:t>
            </a:r>
          </a:p>
          <a:p>
            <a:pPr marL="167879" indent="-167879" algn="l">
              <a:buFont typeface="Arial" pitchFamily="34" charset="0"/>
              <a:buChar char="•"/>
            </a:pPr>
            <a:r>
              <a:rPr lang="en-US" sz="1600" dirty="0">
                <a:solidFill>
                  <a:schemeClr val="bg1"/>
                </a:solidFill>
              </a:rPr>
              <a:t>From stressors that are chronic, </a:t>
            </a:r>
            <a:r>
              <a:rPr lang="en-US" sz="1600" b="1" dirty="0">
                <a:solidFill>
                  <a:schemeClr val="bg1"/>
                </a:solidFill>
              </a:rPr>
              <a:t>uncontrollable</a:t>
            </a:r>
            <a:r>
              <a:rPr lang="en-US" sz="1600" dirty="0">
                <a:solidFill>
                  <a:schemeClr val="bg1"/>
                </a:solidFill>
              </a:rPr>
              <a:t>, experienced </a:t>
            </a:r>
            <a:r>
              <a:rPr lang="en-US" sz="1600" b="1" dirty="0">
                <a:solidFill>
                  <a:schemeClr val="bg1"/>
                </a:solidFill>
              </a:rPr>
              <a:t>without support </a:t>
            </a:r>
            <a:r>
              <a:rPr lang="en-US" sz="1600" dirty="0">
                <a:solidFill>
                  <a:schemeClr val="bg1"/>
                </a:solidFill>
              </a:rPr>
              <a:t>from caring others</a:t>
            </a:r>
          </a:p>
          <a:p>
            <a:pPr marL="167879" indent="-167879" algn="l">
              <a:buFont typeface="Arial" pitchFamily="34" charset="0"/>
              <a:buChar char="•"/>
            </a:pPr>
            <a:r>
              <a:rPr lang="en-US" sz="1600" dirty="0">
                <a:solidFill>
                  <a:schemeClr val="bg1"/>
                </a:solidFill>
              </a:rPr>
              <a:t>Can result from stressors like bigotry, poverty, chronic hunger</a:t>
            </a:r>
          </a:p>
        </p:txBody>
      </p:sp>
      <p:sp>
        <p:nvSpPr>
          <p:cNvPr id="4" name="object 120"/>
          <p:cNvSpPr/>
          <p:nvPr/>
        </p:nvSpPr>
        <p:spPr>
          <a:xfrm>
            <a:off x="5763524" y="1712521"/>
            <a:ext cx="1885950" cy="1314450"/>
          </a:xfrm>
          <a:prstGeom prst="rect">
            <a:avLst/>
          </a:prstGeom>
          <a:blipFill>
            <a:blip r:embed="rId2" cstate="print"/>
            <a:stretch>
              <a:fillRect/>
            </a:stretch>
          </a:blipFill>
        </p:spPr>
        <p:txBody>
          <a:bodyPr wrap="square" lIns="0" tIns="0" rIns="0" bIns="0" rtlCol="0"/>
          <a:lstStyle/>
          <a:p>
            <a:endParaRPr sz="1350" kern="1200">
              <a:solidFill>
                <a:prstClr val="black"/>
              </a:solidFill>
              <a:latin typeface="Calibri"/>
              <a:ea typeface="+mn-ea"/>
              <a:cs typeface="+mn-cs"/>
            </a:endParaRPr>
          </a:p>
        </p:txBody>
      </p:sp>
      <p:sp>
        <p:nvSpPr>
          <p:cNvPr id="5" name="TextBox 4"/>
          <p:cNvSpPr txBox="1"/>
          <p:nvPr/>
        </p:nvSpPr>
        <p:spPr>
          <a:xfrm>
            <a:off x="5763524" y="4512818"/>
            <a:ext cx="2057400" cy="300082"/>
          </a:xfrm>
          <a:prstGeom prst="rect">
            <a:avLst/>
          </a:prstGeom>
          <a:noFill/>
        </p:spPr>
        <p:txBody>
          <a:bodyPr wrap="square" rtlCol="0">
            <a:spAutoFit/>
          </a:bodyPr>
          <a:lstStyle/>
          <a:p>
            <a:pPr algn="ctr"/>
            <a:r>
              <a:rPr lang="en-US" sz="1350" kern="1200" dirty="0">
                <a:solidFill>
                  <a:prstClr val="white"/>
                </a:solidFill>
                <a:latin typeface="Calibri"/>
                <a:ea typeface="+mn-ea"/>
                <a:cs typeface="+mn-cs"/>
              </a:rPr>
              <a:t>SFDPH Trauma 101 Slide</a:t>
            </a:r>
          </a:p>
        </p:txBody>
      </p:sp>
      <p:sp>
        <p:nvSpPr>
          <p:cNvPr id="6" name="TextBox 5"/>
          <p:cNvSpPr txBox="1"/>
          <p:nvPr/>
        </p:nvSpPr>
        <p:spPr>
          <a:xfrm>
            <a:off x="2351102" y="4457700"/>
            <a:ext cx="2571750" cy="300082"/>
          </a:xfrm>
          <a:prstGeom prst="rect">
            <a:avLst/>
          </a:prstGeom>
          <a:noFill/>
        </p:spPr>
        <p:txBody>
          <a:bodyPr wrap="square" rtlCol="0">
            <a:spAutoFit/>
          </a:bodyPr>
          <a:lstStyle/>
          <a:p>
            <a:r>
              <a:rPr lang="en-US" sz="1350" kern="1200" dirty="0">
                <a:solidFill>
                  <a:prstClr val="white"/>
                </a:solidFill>
                <a:latin typeface="Calibri"/>
                <a:ea typeface="+mn-ea"/>
                <a:cs typeface="+mn-cs"/>
              </a:rPr>
              <a:t>(Bloom, 2013;  McEwen, 2000)</a:t>
            </a: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1BBBB098-B717-4866-B132-5F676A3BA716}"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3665255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832207" y="443002"/>
            <a:ext cx="7232293" cy="4324261"/>
          </a:xfrm>
          <a:prstGeom prst="rect">
            <a:avLst/>
          </a:prstGeom>
        </p:spPr>
        <p:txBody>
          <a:bodyPr wrap="square">
            <a:spAutoFit/>
          </a:bodyPr>
          <a:lstStyle/>
          <a:p>
            <a:pPr algn="ctr"/>
            <a:r>
              <a:rPr lang="en-US" sz="2800" b="1" kern="1200" dirty="0">
                <a:solidFill>
                  <a:prstClr val="white"/>
                </a:solidFill>
                <a:latin typeface="Calibri"/>
                <a:ea typeface="+mn-ea"/>
                <a:cs typeface="+mn-cs"/>
              </a:rPr>
              <a:t>Stress and Trauma Are Public Health </a:t>
            </a:r>
            <a:r>
              <a:rPr lang="en-US" sz="2800" b="1" kern="1200" dirty="0" smtClean="0">
                <a:solidFill>
                  <a:prstClr val="white"/>
                </a:solidFill>
                <a:latin typeface="Calibri"/>
                <a:ea typeface="+mn-ea"/>
                <a:cs typeface="+mn-cs"/>
              </a:rPr>
              <a:t>Issues</a:t>
            </a:r>
          </a:p>
          <a:p>
            <a:pPr algn="ctr"/>
            <a:endParaRPr lang="en-US" sz="2800" kern="1200" dirty="0">
              <a:solidFill>
                <a:prstClr val="white"/>
              </a:solidFill>
              <a:latin typeface="Calibri"/>
              <a:ea typeface="+mn-ea"/>
              <a:cs typeface="+mn-cs"/>
            </a:endParaRPr>
          </a:p>
          <a:p>
            <a:endParaRPr lang="en-US" sz="1500" kern="1200" dirty="0">
              <a:solidFill>
                <a:prstClr val="white"/>
              </a:solidFill>
              <a:latin typeface="Calibri"/>
              <a:ea typeface="+mn-ea"/>
              <a:cs typeface="+mn-cs"/>
            </a:endParaRPr>
          </a:p>
          <a:p>
            <a:pPr marL="214313" indent="-214313">
              <a:buFont typeface="Arial" pitchFamily="34" charset="0"/>
              <a:buChar char="•"/>
            </a:pPr>
            <a:r>
              <a:rPr lang="en-US" sz="1800" kern="1200" dirty="0">
                <a:solidFill>
                  <a:prstClr val="white"/>
                </a:solidFill>
                <a:latin typeface="Calibri"/>
                <a:ea typeface="+mn-ea"/>
                <a:cs typeface="+mn-cs"/>
              </a:rPr>
              <a:t>Stress linked to 6 leading causes of death</a:t>
            </a:r>
          </a:p>
          <a:p>
            <a:pPr marL="214313" indent="-214313">
              <a:buFont typeface="Arial" pitchFamily="34" charset="0"/>
              <a:buChar char="•"/>
            </a:pPr>
            <a:r>
              <a:rPr lang="en-US" sz="1800" kern="1200" dirty="0">
                <a:solidFill>
                  <a:prstClr val="white"/>
                </a:solidFill>
                <a:latin typeface="Calibri"/>
                <a:ea typeface="+mn-ea"/>
                <a:cs typeface="+mn-cs"/>
              </a:rPr>
              <a:t>Heart  disease,  cancer,  lung  ailments, accidents,  cirrhosis of the  liver, and suicide</a:t>
            </a:r>
          </a:p>
          <a:p>
            <a:pPr marL="214313" indent="-214313">
              <a:buFont typeface="Arial" pitchFamily="34" charset="0"/>
              <a:buChar char="•"/>
            </a:pPr>
            <a:r>
              <a:rPr lang="en-US" sz="1800" kern="1200" dirty="0">
                <a:solidFill>
                  <a:prstClr val="white"/>
                </a:solidFill>
                <a:latin typeface="Calibri"/>
                <a:ea typeface="+mn-ea"/>
                <a:cs typeface="+mn-cs"/>
              </a:rPr>
              <a:t>Trauma impacts more than just the individual</a:t>
            </a:r>
          </a:p>
          <a:p>
            <a:pPr marL="214313" indent="-214313">
              <a:buFont typeface="Arial" pitchFamily="34" charset="0"/>
              <a:buChar char="•"/>
            </a:pPr>
            <a:r>
              <a:rPr lang="en-US" sz="1800" kern="1200" dirty="0">
                <a:solidFill>
                  <a:prstClr val="white"/>
                </a:solidFill>
                <a:latin typeface="Calibri"/>
                <a:ea typeface="+mn-ea"/>
                <a:cs typeface="+mn-cs"/>
              </a:rPr>
              <a:t>Ripple effect to others</a:t>
            </a:r>
          </a:p>
          <a:p>
            <a:pPr marL="214313" indent="-214313">
              <a:buFont typeface="Arial" pitchFamily="34" charset="0"/>
              <a:buChar char="•"/>
            </a:pPr>
            <a:r>
              <a:rPr lang="en-US" sz="1800" kern="1200" dirty="0">
                <a:solidFill>
                  <a:prstClr val="white"/>
                </a:solidFill>
                <a:latin typeface="Calibri"/>
                <a:ea typeface="+mn-ea"/>
                <a:cs typeface="+mn-cs"/>
              </a:rPr>
              <a:t>Some communities disproportionately affected:</a:t>
            </a:r>
          </a:p>
          <a:p>
            <a:pPr marL="214313" indent="-214313">
              <a:buFont typeface="Arial" pitchFamily="34" charset="0"/>
              <a:buChar char="•"/>
            </a:pPr>
            <a:r>
              <a:rPr lang="en-US" sz="1800" kern="1200" dirty="0">
                <a:solidFill>
                  <a:prstClr val="white"/>
                </a:solidFill>
                <a:latin typeface="Calibri"/>
                <a:ea typeface="+mn-ea"/>
                <a:cs typeface="+mn-cs"/>
              </a:rPr>
              <a:t>Bigotry + Urban Poverty + Trauma = Toxic</a:t>
            </a:r>
          </a:p>
          <a:p>
            <a:pPr marL="214313" indent="-214313">
              <a:buFont typeface="Arial" pitchFamily="34" charset="0"/>
              <a:buChar char="•"/>
            </a:pPr>
            <a:r>
              <a:rPr lang="en-US" sz="1800" kern="1200" dirty="0">
                <a:solidFill>
                  <a:prstClr val="white"/>
                </a:solidFill>
                <a:latin typeface="Calibri"/>
                <a:ea typeface="+mn-ea"/>
                <a:cs typeface="+mn-cs"/>
              </a:rPr>
              <a:t>Intergenerational transmission of trauma</a:t>
            </a:r>
          </a:p>
          <a:p>
            <a:pPr marL="214313" indent="-214313">
              <a:buFont typeface="Arial" pitchFamily="34" charset="0"/>
              <a:buChar char="•"/>
            </a:pPr>
            <a:r>
              <a:rPr lang="en-US" sz="1800" kern="1200" dirty="0">
                <a:solidFill>
                  <a:prstClr val="white"/>
                </a:solidFill>
                <a:latin typeface="Calibri"/>
                <a:ea typeface="+mn-ea"/>
                <a:cs typeface="+mn-cs"/>
              </a:rPr>
              <a:t>Systemic, preventative approach needed</a:t>
            </a:r>
          </a:p>
          <a:p>
            <a:pPr algn="r"/>
            <a:endParaRPr lang="en-US" sz="1800" kern="1200" dirty="0">
              <a:solidFill>
                <a:prstClr val="white"/>
              </a:solidFill>
              <a:latin typeface="Calibri"/>
              <a:ea typeface="+mn-ea"/>
              <a:cs typeface="+mn-cs"/>
            </a:endParaRPr>
          </a:p>
          <a:p>
            <a:pPr algn="r"/>
            <a:endParaRPr lang="en-US" sz="1800" kern="1200" dirty="0">
              <a:solidFill>
                <a:prstClr val="white"/>
              </a:solidFill>
              <a:latin typeface="Calibri"/>
              <a:ea typeface="+mn-ea"/>
              <a:cs typeface="+mn-cs"/>
            </a:endParaRPr>
          </a:p>
          <a:p>
            <a:pPr algn="r"/>
            <a:r>
              <a:rPr lang="en-US" sz="600" kern="1200" dirty="0">
                <a:solidFill>
                  <a:prstClr val="white"/>
                </a:solidFill>
                <a:latin typeface="Calibri"/>
                <a:ea typeface="+mn-ea"/>
                <a:cs typeface="+mn-cs"/>
              </a:rPr>
              <a:t>SFDPH Trauma 101 Slide</a:t>
            </a: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28996836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object 6"/>
          <p:cNvSpPr txBox="1"/>
          <p:nvPr/>
        </p:nvSpPr>
        <p:spPr>
          <a:xfrm>
            <a:off x="626724" y="1149801"/>
            <a:ext cx="7726166" cy="861774"/>
          </a:xfrm>
          <a:prstGeom prst="rect">
            <a:avLst/>
          </a:prstGeom>
          <a:ln w="12700">
            <a:noFill/>
          </a:ln>
        </p:spPr>
        <p:txBody>
          <a:bodyPr vert="horz" wrap="square" lIns="0" tIns="0" rIns="0" bIns="0" rtlCol="0">
            <a:spAutoFit/>
          </a:bodyPr>
          <a:lstStyle/>
          <a:p>
            <a:pPr marL="76200" algn="ctr"/>
            <a:r>
              <a:rPr sz="2800" b="1" kern="1200" spc="-38" dirty="0" smtClean="0">
                <a:solidFill>
                  <a:prstClr val="white"/>
                </a:solidFill>
                <a:latin typeface="+mj-lt"/>
                <a:ea typeface="+mn-ea"/>
                <a:cs typeface="Candara"/>
              </a:rPr>
              <a:t>L</a:t>
            </a:r>
            <a:r>
              <a:rPr sz="2800" b="1" kern="1200" spc="19" dirty="0" smtClean="0">
                <a:solidFill>
                  <a:prstClr val="white"/>
                </a:solidFill>
                <a:latin typeface="+mj-lt"/>
                <a:ea typeface="+mn-ea"/>
                <a:cs typeface="Candara"/>
              </a:rPr>
              <a:t>e</a:t>
            </a:r>
            <a:r>
              <a:rPr sz="2800" b="1" kern="1200" dirty="0" smtClean="0">
                <a:solidFill>
                  <a:prstClr val="white"/>
                </a:solidFill>
                <a:latin typeface="+mj-lt"/>
                <a:ea typeface="+mn-ea"/>
                <a:cs typeface="Candara"/>
              </a:rPr>
              <a:t>t</a:t>
            </a:r>
            <a:r>
              <a:rPr lang="en-US" sz="2800" b="1" kern="1200" dirty="0" smtClean="0">
                <a:solidFill>
                  <a:prstClr val="white"/>
                </a:solidFill>
                <a:latin typeface="+mj-lt"/>
                <a:ea typeface="+mn-ea"/>
                <a:cs typeface="Candara"/>
              </a:rPr>
              <a:t>'</a:t>
            </a:r>
            <a:r>
              <a:rPr sz="2800" b="1" kern="1200" spc="-4" dirty="0" smtClean="0">
                <a:solidFill>
                  <a:prstClr val="white"/>
                </a:solidFill>
                <a:latin typeface="+mj-lt"/>
                <a:ea typeface="+mn-ea"/>
                <a:cs typeface="Candara"/>
              </a:rPr>
              <a:t>s</a:t>
            </a:r>
            <a:r>
              <a:rPr sz="2800" b="1" kern="1200" spc="75" dirty="0" smtClean="0">
                <a:solidFill>
                  <a:prstClr val="white"/>
                </a:solidFill>
                <a:latin typeface="+mj-lt"/>
                <a:ea typeface="+mn-ea"/>
                <a:cs typeface="Candara"/>
              </a:rPr>
              <a:t> </a:t>
            </a:r>
            <a:r>
              <a:rPr sz="2800" b="1" kern="1200" dirty="0">
                <a:solidFill>
                  <a:prstClr val="white"/>
                </a:solidFill>
                <a:latin typeface="+mj-lt"/>
                <a:ea typeface="+mn-ea"/>
                <a:cs typeface="Candara"/>
              </a:rPr>
              <a:t>t</a:t>
            </a:r>
            <a:r>
              <a:rPr sz="2800" b="1" kern="1200" spc="-38" dirty="0">
                <a:solidFill>
                  <a:prstClr val="white"/>
                </a:solidFill>
                <a:latin typeface="+mj-lt"/>
                <a:ea typeface="+mn-ea"/>
                <a:cs typeface="Candara"/>
              </a:rPr>
              <a:t>a</a:t>
            </a:r>
            <a:r>
              <a:rPr sz="2800" b="1" kern="1200" spc="34" dirty="0">
                <a:solidFill>
                  <a:prstClr val="white"/>
                </a:solidFill>
                <a:latin typeface="+mj-lt"/>
                <a:ea typeface="+mn-ea"/>
                <a:cs typeface="Candara"/>
              </a:rPr>
              <a:t>l</a:t>
            </a:r>
            <a:r>
              <a:rPr sz="2800" b="1" kern="1200" dirty="0">
                <a:solidFill>
                  <a:prstClr val="white"/>
                </a:solidFill>
                <a:latin typeface="+mj-lt"/>
                <a:ea typeface="+mn-ea"/>
                <a:cs typeface="Candara"/>
              </a:rPr>
              <a:t>k</a:t>
            </a:r>
            <a:r>
              <a:rPr sz="2800" b="1" kern="1200" spc="15" dirty="0">
                <a:solidFill>
                  <a:prstClr val="white"/>
                </a:solidFill>
                <a:latin typeface="+mj-lt"/>
                <a:ea typeface="+mn-ea"/>
                <a:cs typeface="Candara"/>
              </a:rPr>
              <a:t> </a:t>
            </a:r>
            <a:r>
              <a:rPr sz="2800" b="1" kern="1200" spc="-38" dirty="0">
                <a:solidFill>
                  <a:prstClr val="white"/>
                </a:solidFill>
                <a:latin typeface="+mj-lt"/>
                <a:ea typeface="+mn-ea"/>
                <a:cs typeface="Candara"/>
              </a:rPr>
              <a:t>a</a:t>
            </a:r>
            <a:r>
              <a:rPr sz="2800" b="1" kern="1200" spc="-19" dirty="0">
                <a:solidFill>
                  <a:prstClr val="white"/>
                </a:solidFill>
                <a:latin typeface="+mj-lt"/>
                <a:ea typeface="+mn-ea"/>
                <a:cs typeface="Candara"/>
              </a:rPr>
              <a:t>bo</a:t>
            </a:r>
            <a:r>
              <a:rPr sz="2800" b="1" kern="1200" dirty="0">
                <a:solidFill>
                  <a:prstClr val="white"/>
                </a:solidFill>
                <a:latin typeface="+mj-lt"/>
                <a:ea typeface="+mn-ea"/>
                <a:cs typeface="Candara"/>
              </a:rPr>
              <a:t>u</a:t>
            </a:r>
            <a:r>
              <a:rPr sz="2800" b="1" kern="1200" spc="-4" dirty="0">
                <a:solidFill>
                  <a:prstClr val="white"/>
                </a:solidFill>
                <a:latin typeface="+mj-lt"/>
                <a:ea typeface="+mn-ea"/>
                <a:cs typeface="Candara"/>
              </a:rPr>
              <a:t>t</a:t>
            </a:r>
            <a:r>
              <a:rPr sz="2800" b="1" kern="1200" dirty="0">
                <a:solidFill>
                  <a:prstClr val="white"/>
                </a:solidFill>
                <a:latin typeface="+mj-lt"/>
                <a:ea typeface="+mn-ea"/>
                <a:cs typeface="Candara"/>
              </a:rPr>
              <a:t> </a:t>
            </a:r>
            <a:r>
              <a:rPr lang="en-US" sz="2800" b="1" kern="1200" spc="19" dirty="0" smtClean="0">
                <a:solidFill>
                  <a:prstClr val="white"/>
                </a:solidFill>
                <a:latin typeface="+mj-lt"/>
                <a:ea typeface="+mn-ea"/>
                <a:cs typeface="Candara"/>
              </a:rPr>
              <a:t>Adverse </a:t>
            </a:r>
            <a:r>
              <a:rPr lang="en-US" sz="2800" b="1" kern="1200" spc="19" dirty="0">
                <a:solidFill>
                  <a:prstClr val="white"/>
                </a:solidFill>
                <a:latin typeface="+mj-lt"/>
                <a:ea typeface="+mn-ea"/>
                <a:cs typeface="Candara"/>
              </a:rPr>
              <a:t>Childhood </a:t>
            </a:r>
            <a:r>
              <a:rPr lang="en-US" sz="2800" b="1" kern="1200" spc="19" dirty="0" smtClean="0">
                <a:solidFill>
                  <a:prstClr val="white"/>
                </a:solidFill>
                <a:latin typeface="+mj-lt"/>
                <a:ea typeface="+mn-ea"/>
                <a:cs typeface="Candara"/>
              </a:rPr>
              <a:t>Experiences:  </a:t>
            </a:r>
            <a:r>
              <a:rPr sz="2800" b="1" kern="1200" spc="15" dirty="0" smtClean="0">
                <a:solidFill>
                  <a:prstClr val="white"/>
                </a:solidFill>
                <a:latin typeface="+mj-lt"/>
                <a:ea typeface="+mn-ea"/>
                <a:cs typeface="Candara"/>
              </a:rPr>
              <a:t>A</a:t>
            </a:r>
            <a:r>
              <a:rPr sz="2800" b="1" kern="1200" spc="-4" dirty="0" smtClean="0">
                <a:solidFill>
                  <a:prstClr val="white"/>
                </a:solidFill>
                <a:latin typeface="+mj-lt"/>
                <a:ea typeface="+mn-ea"/>
                <a:cs typeface="Candara"/>
              </a:rPr>
              <a:t>C</a:t>
            </a:r>
            <a:r>
              <a:rPr sz="2800" b="1" kern="1200" spc="11" dirty="0" smtClean="0">
                <a:solidFill>
                  <a:prstClr val="white"/>
                </a:solidFill>
                <a:latin typeface="+mj-lt"/>
                <a:ea typeface="+mn-ea"/>
                <a:cs typeface="Candara"/>
              </a:rPr>
              <a:t>E</a:t>
            </a:r>
            <a:r>
              <a:rPr lang="en-US" sz="2800" b="1" kern="1200" dirty="0" smtClean="0">
                <a:solidFill>
                  <a:prstClr val="white"/>
                </a:solidFill>
                <a:latin typeface="+mj-lt"/>
                <a:ea typeface="+mn-ea"/>
                <a:cs typeface="Candara"/>
              </a:rPr>
              <a:t>s</a:t>
            </a:r>
            <a:endParaRPr sz="2800" b="1" kern="1200" dirty="0">
              <a:solidFill>
                <a:prstClr val="white"/>
              </a:solidFill>
              <a:latin typeface="+mj-lt"/>
              <a:ea typeface="+mn-ea"/>
              <a:cs typeface="Candara"/>
            </a:endParaRPr>
          </a:p>
        </p:txBody>
      </p:sp>
      <p:sp>
        <p:nvSpPr>
          <p:cNvPr id="4" name="object 6"/>
          <p:cNvSpPr txBox="1"/>
          <p:nvPr/>
        </p:nvSpPr>
        <p:spPr>
          <a:xfrm>
            <a:off x="5282293" y="3050864"/>
            <a:ext cx="2800350" cy="276999"/>
          </a:xfrm>
          <a:prstGeom prst="rect">
            <a:avLst/>
          </a:prstGeom>
          <a:ln w="12700">
            <a:noFill/>
          </a:ln>
        </p:spPr>
        <p:txBody>
          <a:bodyPr vert="horz" wrap="square" lIns="0" tIns="0" rIns="0" bIns="0" rtlCol="0">
            <a:spAutoFit/>
          </a:bodyPr>
          <a:lstStyle/>
          <a:p>
            <a:pPr marL="76200"/>
            <a:r>
              <a:rPr lang="en-US" sz="1800" kern="1200" spc="-38" dirty="0" err="1">
                <a:solidFill>
                  <a:prstClr val="white"/>
                </a:solidFill>
                <a:latin typeface="+mn-lt"/>
                <a:ea typeface="+mn-ea"/>
                <a:cs typeface="Candara"/>
              </a:rPr>
              <a:t>Felitti</a:t>
            </a:r>
            <a:r>
              <a:rPr lang="en-US" sz="1800" kern="1200" spc="-38" dirty="0">
                <a:solidFill>
                  <a:prstClr val="white"/>
                </a:solidFill>
                <a:latin typeface="+mn-lt"/>
                <a:ea typeface="+mn-ea"/>
                <a:cs typeface="Candara"/>
              </a:rPr>
              <a:t>, </a:t>
            </a:r>
            <a:r>
              <a:rPr lang="en-US" sz="1800" kern="1200" spc="-38" dirty="0" err="1">
                <a:solidFill>
                  <a:prstClr val="white"/>
                </a:solidFill>
                <a:latin typeface="+mn-lt"/>
                <a:ea typeface="+mn-ea"/>
                <a:cs typeface="Candara"/>
              </a:rPr>
              <a:t>Anda</a:t>
            </a:r>
            <a:r>
              <a:rPr lang="en-US" sz="1800" kern="1200" spc="-38" dirty="0">
                <a:solidFill>
                  <a:prstClr val="white"/>
                </a:solidFill>
                <a:latin typeface="+mn-lt"/>
                <a:ea typeface="+mn-ea"/>
                <a:cs typeface="Candara"/>
              </a:rPr>
              <a:t>, et al. 1998</a:t>
            </a:r>
            <a:endParaRPr sz="1800" kern="1200" dirty="0">
              <a:solidFill>
                <a:prstClr val="white"/>
              </a:solidFill>
              <a:latin typeface="+mn-lt"/>
              <a:ea typeface="+mn-ea"/>
              <a:cs typeface="Candara"/>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BBB098-B717-4866-B132-5F676A3BA716}"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522897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1109609" y="628651"/>
            <a:ext cx="6852863" cy="4062651"/>
          </a:xfrm>
          <a:prstGeom prst="rect">
            <a:avLst/>
          </a:prstGeom>
        </p:spPr>
        <p:txBody>
          <a:bodyPr wrap="square">
            <a:spAutoFit/>
          </a:bodyPr>
          <a:lstStyle/>
          <a:p>
            <a:endParaRPr lang="en-US" sz="1500" kern="1200" dirty="0">
              <a:solidFill>
                <a:prstClr val="white"/>
              </a:solidFill>
              <a:latin typeface="Calibri"/>
              <a:ea typeface="+mn-ea"/>
              <a:cs typeface="+mn-cs"/>
            </a:endParaRPr>
          </a:p>
          <a:p>
            <a:r>
              <a:rPr lang="en-US" sz="1800" b="1" u="sng" kern="1200" dirty="0">
                <a:solidFill>
                  <a:prstClr val="white"/>
                </a:solidFill>
                <a:latin typeface="Calibri"/>
                <a:ea typeface="+mn-ea"/>
                <a:cs typeface="+mn-cs"/>
              </a:rPr>
              <a:t>The Adverse Childhood Experiences (ACE) Study </a:t>
            </a:r>
          </a:p>
          <a:p>
            <a:endParaRPr lang="en-US" sz="1800" b="1" kern="1200" dirty="0">
              <a:solidFill>
                <a:prstClr val="white"/>
              </a:solidFill>
              <a:latin typeface="Calibri"/>
              <a:ea typeface="+mn-ea"/>
              <a:cs typeface="+mn-cs"/>
            </a:endParaRPr>
          </a:p>
          <a:p>
            <a:r>
              <a:rPr lang="en-US" sz="1800" kern="1200" dirty="0">
                <a:solidFill>
                  <a:prstClr val="white"/>
                </a:solidFill>
                <a:latin typeface="Calibri"/>
                <a:ea typeface="+mn-ea"/>
                <a:cs typeface="+mn-cs"/>
              </a:rPr>
              <a:t>Examines the health and social effects of ACEs </a:t>
            </a:r>
          </a:p>
          <a:p>
            <a:r>
              <a:rPr lang="en-US" sz="1800" kern="1200" dirty="0">
                <a:solidFill>
                  <a:prstClr val="white"/>
                </a:solidFill>
                <a:latin typeface="Calibri"/>
                <a:ea typeface="+mn-ea"/>
                <a:cs typeface="+mn-cs"/>
              </a:rPr>
              <a:t>throughout the lifespan among 17,421 members </a:t>
            </a:r>
          </a:p>
          <a:p>
            <a:r>
              <a:rPr lang="en-US" sz="1800" kern="1200" dirty="0">
                <a:solidFill>
                  <a:prstClr val="white"/>
                </a:solidFill>
                <a:latin typeface="Calibri"/>
                <a:ea typeface="+mn-ea"/>
                <a:cs typeface="+mn-cs"/>
              </a:rPr>
              <a:t>of the Kaiser Health Plan in San Diego County </a:t>
            </a:r>
          </a:p>
          <a:p>
            <a:endParaRPr lang="en-US" sz="1800" b="1" kern="1200" dirty="0">
              <a:solidFill>
                <a:prstClr val="white"/>
              </a:solidFill>
              <a:latin typeface="Calibri"/>
              <a:ea typeface="+mn-ea"/>
              <a:cs typeface="+mn-cs"/>
            </a:endParaRPr>
          </a:p>
          <a:p>
            <a:r>
              <a:rPr lang="en-US" sz="1800" b="1" u="sng" kern="1200" dirty="0">
                <a:solidFill>
                  <a:prstClr val="white"/>
                </a:solidFill>
                <a:latin typeface="Calibri"/>
                <a:ea typeface="+mn-ea"/>
                <a:cs typeface="+mn-cs"/>
              </a:rPr>
              <a:t>What do we mean by Adverse Childhood Experiences? </a:t>
            </a:r>
          </a:p>
          <a:p>
            <a:endParaRPr lang="en-US" sz="1800" b="1" kern="1200" dirty="0">
              <a:solidFill>
                <a:prstClr val="white"/>
              </a:solidFill>
              <a:latin typeface="Calibri"/>
              <a:ea typeface="+mn-ea"/>
              <a:cs typeface="+mn-cs"/>
            </a:endParaRPr>
          </a:p>
          <a:p>
            <a:r>
              <a:rPr lang="en-US" sz="1800" kern="1200" dirty="0">
                <a:solidFill>
                  <a:prstClr val="white"/>
                </a:solidFill>
                <a:latin typeface="Calibri"/>
                <a:ea typeface="+mn-ea"/>
                <a:cs typeface="+mn-cs"/>
              </a:rPr>
              <a:t>-childhood abuse and neglect </a:t>
            </a:r>
          </a:p>
          <a:p>
            <a:pPr marL="83344" indent="-83344"/>
            <a:r>
              <a:rPr lang="en-US" sz="1800" kern="1200" dirty="0">
                <a:solidFill>
                  <a:prstClr val="white"/>
                </a:solidFill>
                <a:latin typeface="Calibri"/>
                <a:ea typeface="+mn-ea"/>
                <a:cs typeface="+mn-cs"/>
              </a:rPr>
              <a:t>-growing up with domestic violence, substance abuse or mental illness in the home, parental discord, crime</a:t>
            </a:r>
          </a:p>
          <a:p>
            <a:pPr marL="83344" indent="-83344"/>
            <a:endParaRPr lang="en-US" sz="1500" kern="1200" dirty="0">
              <a:solidFill>
                <a:prstClr val="white"/>
              </a:solidFill>
              <a:latin typeface="Calibri"/>
              <a:ea typeface="+mn-ea"/>
              <a:cs typeface="+mn-cs"/>
            </a:endParaRPr>
          </a:p>
          <a:p>
            <a:pPr marL="83344" indent="-83344"/>
            <a:endParaRPr lang="en-US" sz="1500" b="1" kern="1200" dirty="0">
              <a:solidFill>
                <a:prstClr val="white"/>
              </a:solidFill>
              <a:latin typeface="Calibri"/>
              <a:ea typeface="+mn-ea"/>
              <a:cs typeface="+mn-cs"/>
            </a:endParaRPr>
          </a:p>
          <a:p>
            <a:pPr marL="83344" indent="-83344" algn="r"/>
            <a:r>
              <a:rPr lang="en-US" sz="1500" kern="1200" dirty="0" err="1">
                <a:solidFill>
                  <a:prstClr val="white"/>
                </a:solidFill>
                <a:latin typeface="Calibri"/>
                <a:ea typeface="+mn-ea"/>
                <a:cs typeface="+mn-cs"/>
              </a:rPr>
              <a:t>Felitti</a:t>
            </a:r>
            <a:r>
              <a:rPr lang="en-US" sz="1500" kern="1200" dirty="0">
                <a:solidFill>
                  <a:prstClr val="white"/>
                </a:solidFill>
                <a:latin typeface="Calibri"/>
                <a:ea typeface="+mn-ea"/>
                <a:cs typeface="+mn-cs"/>
              </a:rPr>
              <a:t>, </a:t>
            </a:r>
            <a:r>
              <a:rPr lang="en-US" sz="1500" kern="1200" dirty="0" err="1">
                <a:solidFill>
                  <a:prstClr val="white"/>
                </a:solidFill>
                <a:latin typeface="Calibri"/>
                <a:ea typeface="+mn-ea"/>
                <a:cs typeface="+mn-cs"/>
              </a:rPr>
              <a:t>Anda</a:t>
            </a:r>
            <a:r>
              <a:rPr lang="en-US" sz="1500" kern="1200" dirty="0">
                <a:solidFill>
                  <a:prstClr val="white"/>
                </a:solidFill>
                <a:latin typeface="Calibri"/>
                <a:ea typeface="+mn-ea"/>
                <a:cs typeface="+mn-cs"/>
              </a:rPr>
              <a:t>, et al. 1998 </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624313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bject 2"/>
          <p:cNvSpPr txBox="1"/>
          <p:nvPr/>
        </p:nvSpPr>
        <p:spPr>
          <a:xfrm>
            <a:off x="1731721" y="437808"/>
            <a:ext cx="5850255" cy="320601"/>
          </a:xfrm>
          <a:prstGeom prst="rect">
            <a:avLst/>
          </a:prstGeom>
        </p:spPr>
        <p:txBody>
          <a:bodyPr vert="horz" wrap="square" lIns="0" tIns="0" rIns="0" bIns="0" rtlCol="0">
            <a:spAutoFit/>
          </a:bodyPr>
          <a:lstStyle/>
          <a:p>
            <a:pPr marL="9525">
              <a:lnSpc>
                <a:spcPts val="2497"/>
              </a:lnSpc>
            </a:pPr>
            <a:r>
              <a:rPr sz="2100" b="1" kern="1200" spc="-19" dirty="0">
                <a:solidFill>
                  <a:srgbClr val="C9C77D"/>
                </a:solidFill>
                <a:latin typeface="+mj-lt"/>
                <a:ea typeface="+mn-ea"/>
              </a:rPr>
              <a:t>A</a:t>
            </a:r>
            <a:r>
              <a:rPr sz="2100" b="1" kern="1200" spc="-26" dirty="0">
                <a:solidFill>
                  <a:srgbClr val="C9C77D"/>
                </a:solidFill>
                <a:latin typeface="+mj-lt"/>
                <a:ea typeface="+mn-ea"/>
              </a:rPr>
              <a:t>d</a:t>
            </a:r>
            <a:r>
              <a:rPr sz="2100" b="1" kern="1200" spc="-15" dirty="0">
                <a:solidFill>
                  <a:srgbClr val="C9C77D"/>
                </a:solidFill>
                <a:latin typeface="+mj-lt"/>
                <a:ea typeface="+mn-ea"/>
              </a:rPr>
              <a:t>ve</a:t>
            </a:r>
            <a:r>
              <a:rPr sz="2100" b="1" kern="1200" spc="-8" dirty="0">
                <a:solidFill>
                  <a:srgbClr val="C9C77D"/>
                </a:solidFill>
                <a:latin typeface="+mj-lt"/>
                <a:ea typeface="+mn-ea"/>
              </a:rPr>
              <a:t>r</a:t>
            </a:r>
            <a:r>
              <a:rPr sz="2100" b="1" kern="1200" spc="-15" dirty="0">
                <a:solidFill>
                  <a:srgbClr val="C9C77D"/>
                </a:solidFill>
                <a:latin typeface="+mj-lt"/>
                <a:ea typeface="+mn-ea"/>
              </a:rPr>
              <a:t>se</a:t>
            </a:r>
            <a:r>
              <a:rPr sz="2100" b="1" kern="1200" spc="23" dirty="0">
                <a:solidFill>
                  <a:srgbClr val="C9C77D"/>
                </a:solidFill>
                <a:latin typeface="+mj-lt"/>
                <a:ea typeface="+mn-ea"/>
              </a:rPr>
              <a:t> </a:t>
            </a:r>
            <a:r>
              <a:rPr sz="2100" b="1" kern="1200" spc="-19" dirty="0">
                <a:solidFill>
                  <a:srgbClr val="C9C77D"/>
                </a:solidFill>
                <a:latin typeface="+mj-lt"/>
                <a:ea typeface="+mn-ea"/>
              </a:rPr>
              <a:t>C</a:t>
            </a:r>
            <a:r>
              <a:rPr sz="2100" b="1" kern="1200" spc="-26" dirty="0">
                <a:solidFill>
                  <a:srgbClr val="C9C77D"/>
                </a:solidFill>
                <a:latin typeface="+mj-lt"/>
                <a:ea typeface="+mn-ea"/>
              </a:rPr>
              <a:t>h</a:t>
            </a:r>
            <a:r>
              <a:rPr sz="2100" b="1" kern="1200" spc="-11" dirty="0">
                <a:solidFill>
                  <a:srgbClr val="C9C77D"/>
                </a:solidFill>
                <a:latin typeface="+mj-lt"/>
                <a:ea typeface="+mn-ea"/>
              </a:rPr>
              <a:t>ildh</a:t>
            </a:r>
            <a:r>
              <a:rPr sz="2100" b="1" kern="1200" spc="-26" dirty="0">
                <a:solidFill>
                  <a:srgbClr val="C9C77D"/>
                </a:solidFill>
                <a:latin typeface="+mj-lt"/>
                <a:ea typeface="+mn-ea"/>
              </a:rPr>
              <a:t>o</a:t>
            </a:r>
            <a:r>
              <a:rPr sz="2100" b="1" kern="1200" spc="-15" dirty="0">
                <a:solidFill>
                  <a:srgbClr val="C9C77D"/>
                </a:solidFill>
                <a:latin typeface="+mj-lt"/>
                <a:ea typeface="+mn-ea"/>
              </a:rPr>
              <a:t>od</a:t>
            </a:r>
            <a:r>
              <a:rPr sz="2100" b="1" kern="1200" spc="26" dirty="0">
                <a:solidFill>
                  <a:srgbClr val="C9C77D"/>
                </a:solidFill>
                <a:latin typeface="+mj-lt"/>
                <a:ea typeface="+mn-ea"/>
              </a:rPr>
              <a:t> </a:t>
            </a:r>
            <a:r>
              <a:rPr sz="2100" b="1" kern="1200" spc="-11" dirty="0">
                <a:solidFill>
                  <a:srgbClr val="C9C77D"/>
                </a:solidFill>
                <a:latin typeface="+mj-lt"/>
                <a:ea typeface="+mn-ea"/>
              </a:rPr>
              <a:t>Experiences</a:t>
            </a:r>
            <a:r>
              <a:rPr sz="2100" b="1" kern="1200" spc="-56" dirty="0">
                <a:solidFill>
                  <a:srgbClr val="C9C77D"/>
                </a:solidFill>
                <a:latin typeface="+mj-lt"/>
                <a:ea typeface="+mn-ea"/>
              </a:rPr>
              <a:t> </a:t>
            </a:r>
            <a:r>
              <a:rPr sz="2100" b="1" kern="1200" spc="-15" dirty="0">
                <a:solidFill>
                  <a:srgbClr val="C9C77D"/>
                </a:solidFill>
                <a:latin typeface="+mj-lt"/>
                <a:ea typeface="+mn-ea"/>
              </a:rPr>
              <a:t>Are</a:t>
            </a:r>
            <a:r>
              <a:rPr sz="2100" b="1" kern="1200" spc="-4" dirty="0">
                <a:solidFill>
                  <a:srgbClr val="C9C77D"/>
                </a:solidFill>
                <a:latin typeface="+mj-lt"/>
                <a:ea typeface="+mn-ea"/>
              </a:rPr>
              <a:t> </a:t>
            </a:r>
            <a:r>
              <a:rPr sz="2100" b="1" kern="1200" spc="-15" dirty="0">
                <a:solidFill>
                  <a:srgbClr val="C9C77D"/>
                </a:solidFill>
                <a:latin typeface="+mj-lt"/>
                <a:ea typeface="+mn-ea"/>
              </a:rPr>
              <a:t>Co</a:t>
            </a:r>
            <a:r>
              <a:rPr sz="2100" b="1" kern="1200" spc="-26" dirty="0">
                <a:solidFill>
                  <a:srgbClr val="C9C77D"/>
                </a:solidFill>
                <a:latin typeface="+mj-lt"/>
                <a:ea typeface="+mn-ea"/>
              </a:rPr>
              <a:t>m</a:t>
            </a:r>
            <a:r>
              <a:rPr sz="2100" b="1" kern="1200" spc="-19" dirty="0">
                <a:solidFill>
                  <a:srgbClr val="C9C77D"/>
                </a:solidFill>
                <a:latin typeface="+mj-lt"/>
                <a:ea typeface="+mn-ea"/>
              </a:rPr>
              <a:t>m</a:t>
            </a:r>
            <a:r>
              <a:rPr sz="2100" b="1" kern="1200" spc="-23" dirty="0">
                <a:solidFill>
                  <a:srgbClr val="C9C77D"/>
                </a:solidFill>
                <a:latin typeface="+mj-lt"/>
                <a:ea typeface="+mn-ea"/>
              </a:rPr>
              <a:t>o</a:t>
            </a:r>
            <a:r>
              <a:rPr sz="2100" b="1" kern="1200" spc="-15" dirty="0">
                <a:solidFill>
                  <a:srgbClr val="C9C77D"/>
                </a:solidFill>
                <a:latin typeface="+mj-lt"/>
                <a:ea typeface="+mn-ea"/>
              </a:rPr>
              <a:t>n</a:t>
            </a:r>
            <a:endParaRPr sz="2100" kern="1200" dirty="0">
              <a:solidFill>
                <a:prstClr val="black"/>
              </a:solidFill>
              <a:latin typeface="+mj-lt"/>
              <a:ea typeface="+mn-ea"/>
            </a:endParaRPr>
          </a:p>
        </p:txBody>
      </p:sp>
      <p:sp>
        <p:nvSpPr>
          <p:cNvPr id="4" name="object 4"/>
          <p:cNvSpPr txBox="1"/>
          <p:nvPr/>
        </p:nvSpPr>
        <p:spPr>
          <a:xfrm>
            <a:off x="2276665" y="928520"/>
            <a:ext cx="2632234" cy="269304"/>
          </a:xfrm>
          <a:prstGeom prst="rect">
            <a:avLst/>
          </a:prstGeom>
        </p:spPr>
        <p:txBody>
          <a:bodyPr vert="horz" wrap="square" lIns="0" tIns="0" rIns="0" bIns="0" rtlCol="0">
            <a:spAutoFit/>
          </a:bodyPr>
          <a:lstStyle/>
          <a:p>
            <a:pPr marL="9525">
              <a:lnSpc>
                <a:spcPts val="2141"/>
              </a:lnSpc>
            </a:pPr>
            <a:r>
              <a:rPr sz="1800" b="1" u="heavy" kern="1200" dirty="0">
                <a:solidFill>
                  <a:srgbClr val="C9C77D"/>
                </a:solidFill>
                <a:latin typeface="Calibri" panose="020F0502020204030204" pitchFamily="34" charset="0"/>
                <a:ea typeface="+mn-ea"/>
              </a:rPr>
              <a:t>Ho</a:t>
            </a:r>
            <a:r>
              <a:rPr sz="1800" b="1" u="heavy" kern="1200" spc="-8" dirty="0">
                <a:solidFill>
                  <a:srgbClr val="C9C77D"/>
                </a:solidFill>
                <a:latin typeface="Calibri" panose="020F0502020204030204" pitchFamily="34" charset="0"/>
                <a:ea typeface="+mn-ea"/>
              </a:rPr>
              <a:t>u</a:t>
            </a:r>
            <a:r>
              <a:rPr sz="1800" b="1" u="heavy" kern="1200" dirty="0">
                <a:solidFill>
                  <a:srgbClr val="C9C77D"/>
                </a:solidFill>
                <a:latin typeface="Calibri" panose="020F0502020204030204" pitchFamily="34" charset="0"/>
                <a:ea typeface="+mn-ea"/>
              </a:rPr>
              <a:t>se</a:t>
            </a:r>
            <a:r>
              <a:rPr sz="1800" b="1" u="heavy" kern="1200" spc="-8" dirty="0">
                <a:solidFill>
                  <a:srgbClr val="C9C77D"/>
                </a:solidFill>
                <a:latin typeface="Calibri" panose="020F0502020204030204" pitchFamily="34" charset="0"/>
                <a:ea typeface="+mn-ea"/>
              </a:rPr>
              <a:t>h</a:t>
            </a:r>
            <a:r>
              <a:rPr sz="1800" b="1" u="heavy" kern="1200" dirty="0">
                <a:solidFill>
                  <a:srgbClr val="C9C77D"/>
                </a:solidFill>
                <a:latin typeface="Calibri" panose="020F0502020204030204" pitchFamily="34" charset="0"/>
                <a:ea typeface="+mn-ea"/>
              </a:rPr>
              <a:t>old d</a:t>
            </a:r>
            <a:r>
              <a:rPr sz="1800" b="1" u="heavy" kern="1200" spc="-19" dirty="0">
                <a:solidFill>
                  <a:srgbClr val="C9C77D"/>
                </a:solidFill>
                <a:latin typeface="Calibri" panose="020F0502020204030204" pitchFamily="34" charset="0"/>
                <a:ea typeface="+mn-ea"/>
              </a:rPr>
              <a:t>y</a:t>
            </a:r>
            <a:r>
              <a:rPr sz="1800" b="1" u="heavy" kern="1200" dirty="0">
                <a:solidFill>
                  <a:srgbClr val="C9C77D"/>
                </a:solidFill>
                <a:latin typeface="Calibri" panose="020F0502020204030204" pitchFamily="34" charset="0"/>
                <a:ea typeface="+mn-ea"/>
              </a:rPr>
              <a:t>sfunctio</a:t>
            </a:r>
            <a:r>
              <a:rPr sz="1800" b="1" u="heavy" kern="1200" spc="4" dirty="0">
                <a:solidFill>
                  <a:srgbClr val="C9C77D"/>
                </a:solidFill>
                <a:latin typeface="Calibri" panose="020F0502020204030204" pitchFamily="34" charset="0"/>
                <a:ea typeface="+mn-ea"/>
              </a:rPr>
              <a:t>n</a:t>
            </a:r>
            <a:r>
              <a:rPr sz="1800" b="1" u="heavy" kern="1200" dirty="0">
                <a:solidFill>
                  <a:srgbClr val="C9C77D"/>
                </a:solidFill>
                <a:latin typeface="Calibri" panose="020F0502020204030204" pitchFamily="34" charset="0"/>
                <a:ea typeface="+mn-ea"/>
              </a:rPr>
              <a:t>:</a:t>
            </a:r>
            <a:endParaRPr sz="1800" kern="1200" dirty="0">
              <a:solidFill>
                <a:prstClr val="black"/>
              </a:solidFill>
              <a:latin typeface="Calibri" panose="020F0502020204030204" pitchFamily="34" charset="0"/>
              <a:ea typeface="+mn-ea"/>
            </a:endParaRPr>
          </a:p>
        </p:txBody>
      </p:sp>
      <p:sp>
        <p:nvSpPr>
          <p:cNvPr id="5" name="object 5"/>
          <p:cNvSpPr txBox="1"/>
          <p:nvPr/>
        </p:nvSpPr>
        <p:spPr>
          <a:xfrm>
            <a:off x="2344579" y="2748271"/>
            <a:ext cx="792480" cy="276999"/>
          </a:xfrm>
          <a:prstGeom prst="rect">
            <a:avLst/>
          </a:prstGeom>
        </p:spPr>
        <p:txBody>
          <a:bodyPr vert="horz" wrap="square" lIns="0" tIns="0" rIns="0" bIns="0" rtlCol="0">
            <a:spAutoFit/>
          </a:bodyPr>
          <a:lstStyle/>
          <a:p>
            <a:pPr marL="9525"/>
            <a:r>
              <a:rPr sz="1800" b="1" u="heavy" kern="1200" dirty="0">
                <a:solidFill>
                  <a:srgbClr val="C9C77D"/>
                </a:solidFill>
                <a:ea typeface="+mn-ea"/>
              </a:rPr>
              <a:t>Ab</a:t>
            </a:r>
            <a:r>
              <a:rPr sz="1800" b="1" u="heavy" kern="1200" spc="-8" dirty="0">
                <a:solidFill>
                  <a:srgbClr val="C9C77D"/>
                </a:solidFill>
                <a:ea typeface="+mn-ea"/>
              </a:rPr>
              <a:t>u</a:t>
            </a:r>
            <a:r>
              <a:rPr sz="1800" b="1" u="heavy" kern="1200" dirty="0">
                <a:solidFill>
                  <a:srgbClr val="C9C77D"/>
                </a:solidFill>
                <a:ea typeface="+mn-ea"/>
              </a:rPr>
              <a:t>s</a:t>
            </a:r>
            <a:r>
              <a:rPr sz="1800" b="1" u="heavy" kern="1200" spc="-4" dirty="0">
                <a:solidFill>
                  <a:srgbClr val="C9C77D"/>
                </a:solidFill>
                <a:ea typeface="+mn-ea"/>
              </a:rPr>
              <a:t>e</a:t>
            </a:r>
            <a:r>
              <a:rPr sz="1800" b="1" kern="1200" dirty="0">
                <a:solidFill>
                  <a:srgbClr val="C9C77D"/>
                </a:solidFill>
                <a:ea typeface="+mn-ea"/>
              </a:rPr>
              <a:t>:</a:t>
            </a:r>
            <a:endParaRPr sz="1800" kern="1200" dirty="0">
              <a:solidFill>
                <a:prstClr val="black"/>
              </a:solidFill>
              <a:ea typeface="+mn-ea"/>
            </a:endParaRPr>
          </a:p>
        </p:txBody>
      </p:sp>
      <p:graphicFrame>
        <p:nvGraphicFramePr>
          <p:cNvPr id="3" name="object 3"/>
          <p:cNvGraphicFramePr>
            <a:graphicFrameLocks noGrp="1"/>
          </p:cNvGraphicFramePr>
          <p:nvPr>
            <p:extLst>
              <p:ext uri="{D42A27DB-BD31-4B8C-83A1-F6EECF244321}">
                <p14:modId xmlns:p14="http://schemas.microsoft.com/office/powerpoint/2010/main" val="1513056287"/>
              </p:ext>
            </p:extLst>
          </p:nvPr>
        </p:nvGraphicFramePr>
        <p:xfrm>
          <a:off x="2545746" y="1223796"/>
          <a:ext cx="4883754" cy="1421340"/>
        </p:xfrm>
        <a:graphic>
          <a:graphicData uri="http://schemas.openxmlformats.org/drawingml/2006/table">
            <a:tbl>
              <a:tblPr firstRow="1" bandRow="1">
                <a:tableStyleId>{2D5ABB26-0587-4C30-8999-92F81FD0307C}</a:tableStyleId>
              </a:tblPr>
              <a:tblGrid>
                <a:gridCol w="3965448"/>
                <a:gridCol w="918306"/>
              </a:tblGrid>
              <a:tr h="299087">
                <a:tc>
                  <a:txBody>
                    <a:bodyPr/>
                    <a:lstStyle/>
                    <a:p>
                      <a:pPr marL="34925">
                        <a:lnSpc>
                          <a:spcPct val="100000"/>
                        </a:lnSpc>
                      </a:pPr>
                      <a:r>
                        <a:rPr sz="1200" b="1" dirty="0">
                          <a:solidFill>
                            <a:srgbClr val="FFFFFF"/>
                          </a:solidFill>
                          <a:latin typeface="Arial"/>
                          <a:cs typeface="Arial"/>
                        </a:rPr>
                        <a:t>Su</a:t>
                      </a:r>
                      <a:r>
                        <a:rPr sz="1200" b="1" spc="-10" dirty="0">
                          <a:solidFill>
                            <a:srgbClr val="FFFFFF"/>
                          </a:solidFill>
                          <a:latin typeface="Arial"/>
                          <a:cs typeface="Arial"/>
                        </a:rPr>
                        <a:t>b</a:t>
                      </a:r>
                      <a:r>
                        <a:rPr sz="1200" b="1" dirty="0">
                          <a:solidFill>
                            <a:srgbClr val="FFFFFF"/>
                          </a:solidFill>
                          <a:latin typeface="Arial"/>
                          <a:cs typeface="Arial"/>
                        </a:rPr>
                        <a:t>stance</a:t>
                      </a:r>
                      <a:r>
                        <a:rPr sz="1200" b="1" spc="5" dirty="0">
                          <a:solidFill>
                            <a:srgbClr val="FFFFFF"/>
                          </a:solidFill>
                          <a:latin typeface="Arial"/>
                          <a:cs typeface="Arial"/>
                        </a:rPr>
                        <a:t> </a:t>
                      </a:r>
                      <a:r>
                        <a:rPr sz="1200" b="1" dirty="0">
                          <a:solidFill>
                            <a:srgbClr val="FFFFFF"/>
                          </a:solidFill>
                          <a:latin typeface="Arial"/>
                          <a:cs typeface="Arial"/>
                        </a:rPr>
                        <a:t>ab</a:t>
                      </a:r>
                      <a:r>
                        <a:rPr sz="1200" b="1" spc="-10" dirty="0">
                          <a:solidFill>
                            <a:srgbClr val="FFFFFF"/>
                          </a:solidFill>
                          <a:latin typeface="Arial"/>
                          <a:cs typeface="Arial"/>
                        </a:rPr>
                        <a:t>u</a:t>
                      </a:r>
                      <a:r>
                        <a:rPr sz="1200" b="1" dirty="0">
                          <a:solidFill>
                            <a:srgbClr val="FFFFFF"/>
                          </a:solidFill>
                          <a:latin typeface="Arial"/>
                          <a:cs typeface="Arial"/>
                        </a:rPr>
                        <a:t>se</a:t>
                      </a:r>
                      <a:endParaRPr sz="1200" dirty="0">
                        <a:latin typeface="Arial"/>
                        <a:cs typeface="Arial"/>
                      </a:endParaRPr>
                    </a:p>
                  </a:txBody>
                  <a:tcPr marL="0" marR="0" marT="0" marB="0"/>
                </a:tc>
                <a:tc>
                  <a:txBody>
                    <a:bodyPr/>
                    <a:lstStyle/>
                    <a:p>
                      <a:pPr marL="593090">
                        <a:lnSpc>
                          <a:spcPct val="100000"/>
                        </a:lnSpc>
                      </a:pPr>
                      <a:r>
                        <a:rPr sz="1200" b="1" spc="-5" dirty="0">
                          <a:solidFill>
                            <a:srgbClr val="FFFFFF"/>
                          </a:solidFill>
                          <a:latin typeface="Arial"/>
                          <a:cs typeface="Arial"/>
                        </a:rPr>
                        <a:t>27%</a:t>
                      </a:r>
                      <a:endParaRPr sz="1200">
                        <a:latin typeface="Arial"/>
                        <a:cs typeface="Arial"/>
                      </a:endParaRPr>
                    </a:p>
                  </a:txBody>
                  <a:tcPr marL="0" marR="0" marT="0" marB="0"/>
                </a:tc>
              </a:tr>
              <a:tr h="274529">
                <a:tc>
                  <a:txBody>
                    <a:bodyPr/>
                    <a:lstStyle/>
                    <a:p>
                      <a:pPr marL="34925">
                        <a:lnSpc>
                          <a:spcPct val="100000"/>
                        </a:lnSpc>
                      </a:pPr>
                      <a:r>
                        <a:rPr sz="1200" b="1" dirty="0">
                          <a:solidFill>
                            <a:srgbClr val="FFFFFF"/>
                          </a:solidFill>
                          <a:latin typeface="Arial"/>
                          <a:cs typeface="Arial"/>
                        </a:rPr>
                        <a:t>P</a:t>
                      </a:r>
                      <a:r>
                        <a:rPr sz="1200" b="1" spc="-10" dirty="0">
                          <a:solidFill>
                            <a:srgbClr val="FFFFFF"/>
                          </a:solidFill>
                          <a:latin typeface="Arial"/>
                          <a:cs typeface="Arial"/>
                        </a:rPr>
                        <a:t>a</a:t>
                      </a:r>
                      <a:r>
                        <a:rPr sz="1200" b="1" dirty="0">
                          <a:solidFill>
                            <a:srgbClr val="FFFFFF"/>
                          </a:solidFill>
                          <a:latin typeface="Arial"/>
                          <a:cs typeface="Arial"/>
                        </a:rPr>
                        <a:t>rental se</a:t>
                      </a:r>
                      <a:r>
                        <a:rPr sz="1200" b="1" spc="-10" dirty="0">
                          <a:solidFill>
                            <a:srgbClr val="FFFFFF"/>
                          </a:solidFill>
                          <a:latin typeface="Arial"/>
                          <a:cs typeface="Arial"/>
                        </a:rPr>
                        <a:t>p</a:t>
                      </a:r>
                      <a:r>
                        <a:rPr sz="1200" b="1" dirty="0">
                          <a:solidFill>
                            <a:srgbClr val="FFFFFF"/>
                          </a:solidFill>
                          <a:latin typeface="Arial"/>
                          <a:cs typeface="Arial"/>
                        </a:rPr>
                        <a:t>/divorce</a:t>
                      </a:r>
                      <a:endParaRPr sz="1200" dirty="0">
                        <a:latin typeface="Arial"/>
                        <a:cs typeface="Arial"/>
                      </a:endParaRPr>
                    </a:p>
                  </a:txBody>
                  <a:tcPr marL="0" marR="0" marT="0" marB="0"/>
                </a:tc>
                <a:tc>
                  <a:txBody>
                    <a:bodyPr/>
                    <a:lstStyle/>
                    <a:p>
                      <a:pPr marL="588645">
                        <a:lnSpc>
                          <a:spcPct val="100000"/>
                        </a:lnSpc>
                      </a:pPr>
                      <a:r>
                        <a:rPr sz="1200" b="1" dirty="0">
                          <a:solidFill>
                            <a:srgbClr val="FFFFFF"/>
                          </a:solidFill>
                          <a:latin typeface="Arial"/>
                          <a:cs typeface="Arial"/>
                        </a:rPr>
                        <a:t>23%</a:t>
                      </a:r>
                      <a:endParaRPr sz="1200">
                        <a:latin typeface="Arial"/>
                        <a:cs typeface="Arial"/>
                      </a:endParaRPr>
                    </a:p>
                  </a:txBody>
                  <a:tcPr marL="0" marR="0" marT="0" marB="0"/>
                </a:tc>
              </a:tr>
              <a:tr h="274320">
                <a:tc>
                  <a:txBody>
                    <a:bodyPr/>
                    <a:lstStyle/>
                    <a:p>
                      <a:pPr marL="34925">
                        <a:lnSpc>
                          <a:spcPct val="100000"/>
                        </a:lnSpc>
                      </a:pPr>
                      <a:r>
                        <a:rPr sz="1200" b="1" dirty="0">
                          <a:solidFill>
                            <a:srgbClr val="FFFFFF"/>
                          </a:solidFill>
                          <a:latin typeface="Arial"/>
                          <a:cs typeface="Arial"/>
                        </a:rPr>
                        <a:t>Mental illne</a:t>
                      </a:r>
                      <a:r>
                        <a:rPr sz="1200" b="1" spc="-10" dirty="0">
                          <a:solidFill>
                            <a:srgbClr val="FFFFFF"/>
                          </a:solidFill>
                          <a:latin typeface="Arial"/>
                          <a:cs typeface="Arial"/>
                        </a:rPr>
                        <a:t>s</a:t>
                      </a:r>
                      <a:r>
                        <a:rPr sz="1200" b="1" dirty="0">
                          <a:solidFill>
                            <a:srgbClr val="FFFFFF"/>
                          </a:solidFill>
                          <a:latin typeface="Arial"/>
                          <a:cs typeface="Arial"/>
                        </a:rPr>
                        <a:t>s</a:t>
                      </a:r>
                      <a:endParaRPr sz="1200" dirty="0">
                        <a:latin typeface="Arial"/>
                        <a:cs typeface="Arial"/>
                      </a:endParaRPr>
                    </a:p>
                  </a:txBody>
                  <a:tcPr marL="0" marR="0" marT="0" marB="0"/>
                </a:tc>
                <a:tc>
                  <a:txBody>
                    <a:bodyPr/>
                    <a:lstStyle/>
                    <a:p>
                      <a:pPr marL="593090">
                        <a:lnSpc>
                          <a:spcPct val="100000"/>
                        </a:lnSpc>
                      </a:pPr>
                      <a:r>
                        <a:rPr sz="1200" b="1" spc="-5" dirty="0">
                          <a:solidFill>
                            <a:srgbClr val="FFFFFF"/>
                          </a:solidFill>
                          <a:latin typeface="Arial"/>
                          <a:cs typeface="Arial"/>
                        </a:rPr>
                        <a:t>17%</a:t>
                      </a:r>
                      <a:endParaRPr sz="1200" dirty="0">
                        <a:latin typeface="Arial"/>
                        <a:cs typeface="Arial"/>
                      </a:endParaRPr>
                    </a:p>
                  </a:txBody>
                  <a:tcPr marL="0" marR="0" marT="0" marB="0"/>
                </a:tc>
              </a:tr>
              <a:tr h="274320">
                <a:tc>
                  <a:txBody>
                    <a:bodyPr/>
                    <a:lstStyle/>
                    <a:p>
                      <a:pPr marL="34925">
                        <a:lnSpc>
                          <a:spcPct val="100000"/>
                        </a:lnSpc>
                      </a:pPr>
                      <a:r>
                        <a:rPr sz="1200" b="1" dirty="0">
                          <a:solidFill>
                            <a:srgbClr val="FFFFFF"/>
                          </a:solidFill>
                          <a:latin typeface="Arial"/>
                          <a:cs typeface="Arial"/>
                        </a:rPr>
                        <a:t>B</a:t>
                      </a:r>
                      <a:r>
                        <a:rPr sz="1200" b="1" spc="-10" dirty="0">
                          <a:solidFill>
                            <a:srgbClr val="FFFFFF"/>
                          </a:solidFill>
                          <a:latin typeface="Arial"/>
                          <a:cs typeface="Arial"/>
                        </a:rPr>
                        <a:t>a</a:t>
                      </a:r>
                      <a:r>
                        <a:rPr sz="1200" b="1" dirty="0">
                          <a:solidFill>
                            <a:srgbClr val="FFFFFF"/>
                          </a:solidFill>
                          <a:latin typeface="Arial"/>
                          <a:cs typeface="Arial"/>
                        </a:rPr>
                        <a:t>t</a:t>
                      </a:r>
                      <a:r>
                        <a:rPr sz="1200" b="1" spc="5" dirty="0">
                          <a:solidFill>
                            <a:srgbClr val="FFFFFF"/>
                          </a:solidFill>
                          <a:latin typeface="Arial"/>
                          <a:cs typeface="Arial"/>
                        </a:rPr>
                        <a:t>t</a:t>
                      </a:r>
                      <a:r>
                        <a:rPr sz="1200" b="1" dirty="0">
                          <a:solidFill>
                            <a:srgbClr val="FFFFFF"/>
                          </a:solidFill>
                          <a:latin typeface="Arial"/>
                          <a:cs typeface="Arial"/>
                        </a:rPr>
                        <a:t>ered</a:t>
                      </a:r>
                      <a:r>
                        <a:rPr sz="1200" b="1" spc="5" dirty="0">
                          <a:solidFill>
                            <a:srgbClr val="FFFFFF"/>
                          </a:solidFill>
                          <a:latin typeface="Arial"/>
                          <a:cs typeface="Arial"/>
                        </a:rPr>
                        <a:t> </a:t>
                      </a:r>
                      <a:r>
                        <a:rPr sz="1200" b="1" dirty="0">
                          <a:solidFill>
                            <a:srgbClr val="FFFFFF"/>
                          </a:solidFill>
                          <a:latin typeface="Arial"/>
                          <a:cs typeface="Arial"/>
                        </a:rPr>
                        <a:t>mother</a:t>
                      </a:r>
                      <a:endParaRPr sz="1200" dirty="0">
                        <a:latin typeface="Arial"/>
                        <a:cs typeface="Arial"/>
                      </a:endParaRPr>
                    </a:p>
                  </a:txBody>
                  <a:tcPr marL="0" marR="0" marT="0" marB="0"/>
                </a:tc>
                <a:tc>
                  <a:txBody>
                    <a:bodyPr/>
                    <a:lstStyle/>
                    <a:p>
                      <a:pPr marL="593090">
                        <a:lnSpc>
                          <a:spcPct val="100000"/>
                        </a:lnSpc>
                      </a:pPr>
                      <a:r>
                        <a:rPr sz="1200" b="1" spc="-5" dirty="0">
                          <a:solidFill>
                            <a:srgbClr val="FFFFFF"/>
                          </a:solidFill>
                          <a:latin typeface="Arial"/>
                          <a:cs typeface="Arial"/>
                        </a:rPr>
                        <a:t>13%</a:t>
                      </a:r>
                      <a:endParaRPr sz="1200" dirty="0">
                        <a:latin typeface="Arial"/>
                        <a:cs typeface="Arial"/>
                      </a:endParaRPr>
                    </a:p>
                  </a:txBody>
                  <a:tcPr marL="0" marR="0" marT="0" marB="0"/>
                </a:tc>
              </a:tr>
              <a:tr h="299084">
                <a:tc>
                  <a:txBody>
                    <a:bodyPr/>
                    <a:lstStyle/>
                    <a:p>
                      <a:pPr marL="34925">
                        <a:lnSpc>
                          <a:spcPct val="100000"/>
                        </a:lnSpc>
                      </a:pPr>
                      <a:r>
                        <a:rPr lang="en-US" sz="1200" b="1" dirty="0" smtClean="0">
                          <a:solidFill>
                            <a:srgbClr val="FFFFFF"/>
                          </a:solidFill>
                          <a:latin typeface="Arial"/>
                          <a:cs typeface="Arial"/>
                        </a:rPr>
                        <a:t>Imprisoned household member</a:t>
                      </a:r>
                      <a:endParaRPr sz="1200" dirty="0">
                        <a:latin typeface="Arial"/>
                        <a:cs typeface="Arial"/>
                      </a:endParaRPr>
                    </a:p>
                  </a:txBody>
                  <a:tcPr marL="0" marR="0" marT="0" marB="0">
                    <a:solidFill>
                      <a:schemeClr val="tx2"/>
                    </a:solidFill>
                  </a:tcPr>
                </a:tc>
                <a:tc>
                  <a:txBody>
                    <a:bodyPr/>
                    <a:lstStyle/>
                    <a:p>
                      <a:pPr marL="685165">
                        <a:lnSpc>
                          <a:spcPct val="100000"/>
                        </a:lnSpc>
                      </a:pPr>
                      <a:r>
                        <a:rPr sz="1200" b="1" dirty="0">
                          <a:solidFill>
                            <a:srgbClr val="FFFFFF"/>
                          </a:solidFill>
                          <a:latin typeface="Arial"/>
                          <a:cs typeface="Arial"/>
                        </a:rPr>
                        <a:t>6%</a:t>
                      </a:r>
                      <a:endParaRPr sz="1200" dirty="0">
                        <a:latin typeface="Arial"/>
                        <a:cs typeface="Arial"/>
                      </a:endParaRPr>
                    </a:p>
                  </a:txBody>
                  <a:tcPr marL="0" marR="0" marT="0" marB="0"/>
                </a:tc>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391294708"/>
              </p:ext>
            </p:extLst>
          </p:nvPr>
        </p:nvGraphicFramePr>
        <p:xfrm>
          <a:off x="2517648" y="3005446"/>
          <a:ext cx="4911852" cy="851725"/>
        </p:xfrm>
        <a:graphic>
          <a:graphicData uri="http://schemas.openxmlformats.org/drawingml/2006/table">
            <a:tbl>
              <a:tblPr firstRow="1" bandRow="1">
                <a:tableStyleId>{2D5ABB26-0587-4C30-8999-92F81FD0307C}</a:tableStyleId>
              </a:tblPr>
              <a:tblGrid>
                <a:gridCol w="2995793"/>
                <a:gridCol w="1916059"/>
              </a:tblGrid>
              <a:tr h="278130">
                <a:tc>
                  <a:txBody>
                    <a:bodyPr/>
                    <a:lstStyle/>
                    <a:p>
                      <a:pPr marL="34925">
                        <a:lnSpc>
                          <a:spcPct val="100000"/>
                        </a:lnSpc>
                      </a:pPr>
                      <a:r>
                        <a:rPr sz="1200" b="1" dirty="0" smtClean="0">
                          <a:solidFill>
                            <a:srgbClr val="FFFFFF"/>
                          </a:solidFill>
                          <a:latin typeface="Arial"/>
                          <a:cs typeface="Arial"/>
                        </a:rPr>
                        <a:t>P</a:t>
                      </a:r>
                      <a:r>
                        <a:rPr sz="1200" b="1" spc="-10" dirty="0" smtClean="0">
                          <a:solidFill>
                            <a:srgbClr val="FFFFFF"/>
                          </a:solidFill>
                          <a:latin typeface="Arial"/>
                          <a:cs typeface="Arial"/>
                        </a:rPr>
                        <a:t>s</a:t>
                      </a:r>
                      <a:r>
                        <a:rPr sz="1200" b="1" spc="-30" dirty="0" smtClean="0">
                          <a:solidFill>
                            <a:srgbClr val="FFFFFF"/>
                          </a:solidFill>
                          <a:latin typeface="Arial"/>
                          <a:cs typeface="Arial"/>
                        </a:rPr>
                        <a:t>y</a:t>
                      </a:r>
                      <a:r>
                        <a:rPr sz="1200" b="1" dirty="0" smtClean="0">
                          <a:solidFill>
                            <a:srgbClr val="FFFFFF"/>
                          </a:solidFill>
                          <a:latin typeface="Arial"/>
                          <a:cs typeface="Arial"/>
                        </a:rPr>
                        <a:t>ch</a:t>
                      </a:r>
                      <a:r>
                        <a:rPr sz="1200" b="1" spc="-10" dirty="0" smtClean="0">
                          <a:solidFill>
                            <a:srgbClr val="FFFFFF"/>
                          </a:solidFill>
                          <a:latin typeface="Arial"/>
                          <a:cs typeface="Arial"/>
                        </a:rPr>
                        <a:t>o</a:t>
                      </a:r>
                      <a:r>
                        <a:rPr sz="1200" b="1" dirty="0" smtClean="0">
                          <a:solidFill>
                            <a:srgbClr val="FFFFFF"/>
                          </a:solidFill>
                          <a:latin typeface="Arial"/>
                          <a:cs typeface="Arial"/>
                        </a:rPr>
                        <a:t>logical</a:t>
                      </a:r>
                      <a:endParaRPr sz="1200" dirty="0">
                        <a:latin typeface="Arial"/>
                        <a:cs typeface="Arial"/>
                      </a:endParaRPr>
                    </a:p>
                  </a:txBody>
                  <a:tcPr marL="0" marR="0" marT="0" marB="0"/>
                </a:tc>
                <a:tc>
                  <a:txBody>
                    <a:bodyPr/>
                    <a:lstStyle/>
                    <a:p>
                      <a:pPr marL="969010">
                        <a:lnSpc>
                          <a:spcPct val="100000"/>
                        </a:lnSpc>
                      </a:pPr>
                      <a:r>
                        <a:rPr lang="en-US" sz="1200" b="1" spc="-130" dirty="0" smtClean="0">
                          <a:solidFill>
                            <a:srgbClr val="FFFFFF"/>
                          </a:solidFill>
                          <a:latin typeface="Arial"/>
                          <a:cs typeface="Arial"/>
                        </a:rPr>
                        <a:t>              </a:t>
                      </a:r>
                      <a:r>
                        <a:rPr sz="1200" b="1" spc="-130" dirty="0" smtClean="0">
                          <a:solidFill>
                            <a:srgbClr val="FFFFFF"/>
                          </a:solidFill>
                          <a:latin typeface="Arial"/>
                          <a:cs typeface="Arial"/>
                        </a:rPr>
                        <a:t>1</a:t>
                      </a:r>
                      <a:r>
                        <a:rPr sz="1200" b="1" dirty="0" smtClean="0">
                          <a:solidFill>
                            <a:srgbClr val="FFFFFF"/>
                          </a:solidFill>
                          <a:latin typeface="Arial"/>
                          <a:cs typeface="Arial"/>
                        </a:rPr>
                        <a:t>1</a:t>
                      </a:r>
                      <a:r>
                        <a:rPr sz="1200" b="1" dirty="0">
                          <a:solidFill>
                            <a:srgbClr val="FFFFFF"/>
                          </a:solidFill>
                          <a:latin typeface="Arial"/>
                          <a:cs typeface="Arial"/>
                        </a:rPr>
                        <a:t>%</a:t>
                      </a:r>
                      <a:endParaRPr sz="1200" dirty="0">
                        <a:latin typeface="Arial"/>
                        <a:cs typeface="Arial"/>
                      </a:endParaRPr>
                    </a:p>
                  </a:txBody>
                  <a:tcPr marL="0" marR="0" marT="0" marB="0"/>
                </a:tc>
              </a:tr>
              <a:tr h="274415">
                <a:tc>
                  <a:txBody>
                    <a:bodyPr/>
                    <a:lstStyle/>
                    <a:p>
                      <a:pPr marL="34925">
                        <a:lnSpc>
                          <a:spcPct val="100000"/>
                        </a:lnSpc>
                      </a:pPr>
                      <a:r>
                        <a:rPr sz="1200" b="1" dirty="0">
                          <a:solidFill>
                            <a:srgbClr val="FFFFFF"/>
                          </a:solidFill>
                          <a:latin typeface="Arial"/>
                          <a:cs typeface="Arial"/>
                        </a:rPr>
                        <a:t>Ph</a:t>
                      </a:r>
                      <a:r>
                        <a:rPr sz="1200" b="1" spc="-35" dirty="0">
                          <a:solidFill>
                            <a:srgbClr val="FFFFFF"/>
                          </a:solidFill>
                          <a:latin typeface="Arial"/>
                          <a:cs typeface="Arial"/>
                        </a:rPr>
                        <a:t>y</a:t>
                      </a:r>
                      <a:r>
                        <a:rPr sz="1200" b="1" dirty="0">
                          <a:solidFill>
                            <a:srgbClr val="FFFFFF"/>
                          </a:solidFill>
                          <a:latin typeface="Arial"/>
                          <a:cs typeface="Arial"/>
                        </a:rPr>
                        <a:t>sical</a:t>
                      </a:r>
                      <a:endParaRPr sz="1200" dirty="0">
                        <a:latin typeface="Arial"/>
                        <a:cs typeface="Arial"/>
                      </a:endParaRPr>
                    </a:p>
                  </a:txBody>
                  <a:tcPr marL="0" marR="0" marT="0" marB="0"/>
                </a:tc>
                <a:tc>
                  <a:txBody>
                    <a:bodyPr/>
                    <a:lstStyle/>
                    <a:p>
                      <a:pPr marR="27305" algn="r">
                        <a:lnSpc>
                          <a:spcPct val="100000"/>
                        </a:lnSpc>
                      </a:pPr>
                      <a:r>
                        <a:rPr sz="1200" b="1" spc="-5" dirty="0" smtClean="0">
                          <a:solidFill>
                            <a:srgbClr val="FFFFFF"/>
                          </a:solidFill>
                          <a:latin typeface="Arial"/>
                          <a:cs typeface="Arial"/>
                        </a:rPr>
                        <a:t>28</a:t>
                      </a:r>
                      <a:r>
                        <a:rPr sz="1200" b="1" spc="-5" dirty="0">
                          <a:solidFill>
                            <a:srgbClr val="FFFFFF"/>
                          </a:solidFill>
                          <a:latin typeface="Arial"/>
                          <a:cs typeface="Arial"/>
                        </a:rPr>
                        <a:t>%</a:t>
                      </a:r>
                      <a:endParaRPr sz="1200" dirty="0">
                        <a:latin typeface="Arial"/>
                        <a:cs typeface="Arial"/>
                      </a:endParaRPr>
                    </a:p>
                  </a:txBody>
                  <a:tcPr marL="0" marR="0" marT="0" marB="0"/>
                </a:tc>
              </a:tr>
              <a:tr h="299180">
                <a:tc>
                  <a:txBody>
                    <a:bodyPr/>
                    <a:lstStyle/>
                    <a:p>
                      <a:pPr marL="34925">
                        <a:lnSpc>
                          <a:spcPct val="100000"/>
                        </a:lnSpc>
                      </a:pPr>
                      <a:r>
                        <a:rPr sz="1200" b="1" dirty="0">
                          <a:solidFill>
                            <a:srgbClr val="FFFFFF"/>
                          </a:solidFill>
                          <a:latin typeface="Arial"/>
                          <a:cs typeface="Arial"/>
                        </a:rPr>
                        <a:t>S</a:t>
                      </a:r>
                      <a:r>
                        <a:rPr sz="1200" b="1" spc="-10" dirty="0">
                          <a:solidFill>
                            <a:srgbClr val="FFFFFF"/>
                          </a:solidFill>
                          <a:latin typeface="Arial"/>
                          <a:cs typeface="Arial"/>
                        </a:rPr>
                        <a:t>e</a:t>
                      </a:r>
                      <a:r>
                        <a:rPr sz="1200" b="1" dirty="0">
                          <a:solidFill>
                            <a:srgbClr val="FFFFFF"/>
                          </a:solidFill>
                          <a:latin typeface="Arial"/>
                          <a:cs typeface="Arial"/>
                        </a:rPr>
                        <a:t>xu</a:t>
                      </a:r>
                      <a:r>
                        <a:rPr sz="1200" b="1" spc="-10" dirty="0">
                          <a:solidFill>
                            <a:srgbClr val="FFFFFF"/>
                          </a:solidFill>
                          <a:latin typeface="Arial"/>
                          <a:cs typeface="Arial"/>
                        </a:rPr>
                        <a:t>a</a:t>
                      </a:r>
                      <a:r>
                        <a:rPr sz="1200" b="1" dirty="0">
                          <a:solidFill>
                            <a:srgbClr val="FFFFFF"/>
                          </a:solidFill>
                          <a:latin typeface="Arial"/>
                          <a:cs typeface="Arial"/>
                        </a:rPr>
                        <a:t>l</a:t>
                      </a:r>
                      <a:endParaRPr sz="1200" dirty="0">
                        <a:latin typeface="Arial"/>
                        <a:cs typeface="Arial"/>
                      </a:endParaRPr>
                    </a:p>
                  </a:txBody>
                  <a:tcPr marL="0" marR="0" marT="0" marB="0"/>
                </a:tc>
                <a:tc>
                  <a:txBody>
                    <a:bodyPr/>
                    <a:lstStyle/>
                    <a:p>
                      <a:pPr marR="27305" algn="r">
                        <a:lnSpc>
                          <a:spcPct val="100000"/>
                        </a:lnSpc>
                      </a:pPr>
                      <a:r>
                        <a:rPr sz="1200" b="1" spc="-5" dirty="0">
                          <a:solidFill>
                            <a:srgbClr val="FFFFFF"/>
                          </a:solidFill>
                          <a:latin typeface="Arial"/>
                          <a:cs typeface="Arial"/>
                        </a:rPr>
                        <a:t>21%</a:t>
                      </a:r>
                      <a:endParaRPr sz="1200" dirty="0">
                        <a:latin typeface="Arial"/>
                        <a:cs typeface="Arial"/>
                      </a:endParaRPr>
                    </a:p>
                  </a:txBody>
                  <a:tcPr marL="0" marR="0" marT="0" marB="0"/>
                </a:tc>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24302807"/>
              </p:ext>
            </p:extLst>
          </p:nvPr>
        </p:nvGraphicFramePr>
        <p:xfrm>
          <a:off x="2328577" y="3911464"/>
          <a:ext cx="5158073" cy="1030607"/>
        </p:xfrm>
        <a:graphic>
          <a:graphicData uri="http://schemas.openxmlformats.org/drawingml/2006/table">
            <a:tbl>
              <a:tblPr firstRow="1" bandRow="1">
                <a:tableStyleId>{2D5ABB26-0587-4C30-8999-92F81FD0307C}</a:tableStyleId>
              </a:tblPr>
              <a:tblGrid>
                <a:gridCol w="3729324"/>
                <a:gridCol w="1428749"/>
              </a:tblGrid>
              <a:tr h="299087">
                <a:tc>
                  <a:txBody>
                    <a:bodyPr/>
                    <a:lstStyle/>
                    <a:p>
                      <a:pPr marL="34925">
                        <a:lnSpc>
                          <a:spcPct val="100000"/>
                        </a:lnSpc>
                      </a:pPr>
                      <a:r>
                        <a:rPr sz="1800" b="1" u="heavy" dirty="0">
                          <a:solidFill>
                            <a:srgbClr val="C9C77D"/>
                          </a:solidFill>
                          <a:latin typeface="Arial"/>
                          <a:cs typeface="Arial"/>
                        </a:rPr>
                        <a:t>N</a:t>
                      </a:r>
                      <a:r>
                        <a:rPr sz="1800" b="1" u="heavy" spc="-10" dirty="0">
                          <a:solidFill>
                            <a:srgbClr val="C9C77D"/>
                          </a:solidFill>
                          <a:latin typeface="Arial"/>
                          <a:cs typeface="Arial"/>
                        </a:rPr>
                        <a:t>e</a:t>
                      </a:r>
                      <a:r>
                        <a:rPr sz="1800" b="1" u="heavy" dirty="0">
                          <a:solidFill>
                            <a:srgbClr val="C9C77D"/>
                          </a:solidFill>
                          <a:latin typeface="Arial"/>
                          <a:cs typeface="Arial"/>
                        </a:rPr>
                        <a:t>glect:</a:t>
                      </a:r>
                      <a:endParaRPr sz="1800" dirty="0">
                        <a:latin typeface="Arial"/>
                        <a:cs typeface="Arial"/>
                      </a:endParaRPr>
                    </a:p>
                  </a:txBody>
                  <a:tcPr marL="0" marR="0" marT="0" marB="0"/>
                </a:tc>
                <a:tc>
                  <a:txBody>
                    <a:bodyPr/>
                    <a:lstStyle/>
                    <a:p>
                      <a:endParaRPr sz="1800" dirty="0">
                        <a:latin typeface="Arial"/>
                        <a:cs typeface="Arial"/>
                      </a:endParaRPr>
                    </a:p>
                  </a:txBody>
                  <a:tcPr marL="0" marR="0" marT="0" marB="0"/>
                </a:tc>
              </a:tr>
              <a:tr h="274529">
                <a:tc>
                  <a:txBody>
                    <a:bodyPr/>
                    <a:lstStyle/>
                    <a:p>
                      <a:pPr marL="287655">
                        <a:lnSpc>
                          <a:spcPct val="100000"/>
                        </a:lnSpc>
                      </a:pPr>
                      <a:r>
                        <a:rPr sz="1200" b="1" dirty="0">
                          <a:solidFill>
                            <a:srgbClr val="FFFFFF"/>
                          </a:solidFill>
                          <a:latin typeface="Arial"/>
                          <a:cs typeface="Arial"/>
                        </a:rPr>
                        <a:t>Em</a:t>
                      </a:r>
                      <a:r>
                        <a:rPr sz="1200" b="1" spc="-10" dirty="0">
                          <a:solidFill>
                            <a:srgbClr val="FFFFFF"/>
                          </a:solidFill>
                          <a:latin typeface="Arial"/>
                          <a:cs typeface="Arial"/>
                        </a:rPr>
                        <a:t>o</a:t>
                      </a:r>
                      <a:r>
                        <a:rPr sz="1200" b="1" dirty="0">
                          <a:solidFill>
                            <a:srgbClr val="FFFFFF"/>
                          </a:solidFill>
                          <a:latin typeface="Arial"/>
                          <a:cs typeface="Arial"/>
                        </a:rPr>
                        <a:t>tio</a:t>
                      </a:r>
                      <a:r>
                        <a:rPr sz="1200" b="1" spc="-10" dirty="0">
                          <a:solidFill>
                            <a:srgbClr val="FFFFFF"/>
                          </a:solidFill>
                          <a:latin typeface="Arial"/>
                          <a:cs typeface="Arial"/>
                        </a:rPr>
                        <a:t>n</a:t>
                      </a:r>
                      <a:r>
                        <a:rPr sz="1200" b="1" dirty="0">
                          <a:solidFill>
                            <a:srgbClr val="FFFFFF"/>
                          </a:solidFill>
                          <a:latin typeface="Arial"/>
                          <a:cs typeface="Arial"/>
                        </a:rPr>
                        <a:t>al</a:t>
                      </a:r>
                      <a:endParaRPr sz="1200" dirty="0">
                        <a:latin typeface="Arial"/>
                        <a:cs typeface="Arial"/>
                      </a:endParaRPr>
                    </a:p>
                  </a:txBody>
                  <a:tcPr marL="0" marR="0" marT="0" marB="0"/>
                </a:tc>
                <a:tc>
                  <a:txBody>
                    <a:bodyPr/>
                    <a:lstStyle/>
                    <a:p>
                      <a:pPr marL="1176655">
                        <a:lnSpc>
                          <a:spcPct val="100000"/>
                        </a:lnSpc>
                      </a:pPr>
                      <a:r>
                        <a:rPr sz="1200" b="1" dirty="0">
                          <a:solidFill>
                            <a:srgbClr val="FFFFFF"/>
                          </a:solidFill>
                          <a:latin typeface="Arial"/>
                          <a:cs typeface="Arial"/>
                        </a:rPr>
                        <a:t>15%</a:t>
                      </a:r>
                      <a:endParaRPr sz="1200" dirty="0">
                        <a:latin typeface="Arial"/>
                        <a:cs typeface="Arial"/>
                      </a:endParaRPr>
                    </a:p>
                  </a:txBody>
                  <a:tcPr marL="0" marR="0" marT="0" marB="0"/>
                </a:tc>
              </a:tr>
              <a:tr h="299063">
                <a:tc>
                  <a:txBody>
                    <a:bodyPr/>
                    <a:lstStyle/>
                    <a:p>
                      <a:pPr marL="287655">
                        <a:lnSpc>
                          <a:spcPct val="100000"/>
                        </a:lnSpc>
                      </a:pPr>
                      <a:r>
                        <a:rPr sz="1200" b="1" dirty="0">
                          <a:solidFill>
                            <a:srgbClr val="FFFFFF"/>
                          </a:solidFill>
                          <a:latin typeface="Arial"/>
                          <a:cs typeface="Arial"/>
                        </a:rPr>
                        <a:t>Ph</a:t>
                      </a:r>
                      <a:r>
                        <a:rPr sz="1200" b="1" spc="-35" dirty="0">
                          <a:solidFill>
                            <a:srgbClr val="FFFFFF"/>
                          </a:solidFill>
                          <a:latin typeface="Arial"/>
                          <a:cs typeface="Arial"/>
                        </a:rPr>
                        <a:t>y</a:t>
                      </a:r>
                      <a:r>
                        <a:rPr sz="1200" b="1" dirty="0">
                          <a:solidFill>
                            <a:srgbClr val="FFFFFF"/>
                          </a:solidFill>
                          <a:latin typeface="Arial"/>
                          <a:cs typeface="Arial"/>
                        </a:rPr>
                        <a:t>sical</a:t>
                      </a:r>
                      <a:endParaRPr sz="1200" dirty="0">
                        <a:latin typeface="Arial"/>
                        <a:cs typeface="Arial"/>
                      </a:endParaRPr>
                    </a:p>
                  </a:txBody>
                  <a:tcPr marL="0" marR="0" marT="0" marB="0"/>
                </a:tc>
                <a:tc>
                  <a:txBody>
                    <a:bodyPr/>
                    <a:lstStyle/>
                    <a:p>
                      <a:pPr marL="1194435">
                        <a:lnSpc>
                          <a:spcPct val="100000"/>
                        </a:lnSpc>
                      </a:pPr>
                      <a:r>
                        <a:rPr sz="1200" b="1" dirty="0">
                          <a:solidFill>
                            <a:srgbClr val="FFFFFF"/>
                          </a:solidFill>
                          <a:latin typeface="Arial"/>
                          <a:cs typeface="Arial"/>
                        </a:rPr>
                        <a:t>1</a:t>
                      </a:r>
                      <a:r>
                        <a:rPr sz="1200" b="1" spc="-10" dirty="0">
                          <a:solidFill>
                            <a:srgbClr val="FFFFFF"/>
                          </a:solidFill>
                          <a:latin typeface="Arial"/>
                          <a:cs typeface="Arial"/>
                        </a:rPr>
                        <a:t>0</a:t>
                      </a:r>
                      <a:r>
                        <a:rPr sz="1200" b="1" dirty="0">
                          <a:solidFill>
                            <a:srgbClr val="FFFFFF"/>
                          </a:solidFill>
                          <a:latin typeface="Arial"/>
                          <a:cs typeface="Arial"/>
                        </a:rPr>
                        <a:t>%</a:t>
                      </a:r>
                      <a:endParaRPr sz="1200" dirty="0">
                        <a:latin typeface="Arial"/>
                        <a:cs typeface="Arial"/>
                      </a:endParaRPr>
                    </a:p>
                  </a:txBody>
                  <a:tcPr marL="0" marR="0" marT="0" marB="0"/>
                </a:tc>
              </a:tr>
            </a:tbl>
          </a:graphicData>
        </a:graphic>
      </p:graphicFrame>
      <p:sp>
        <p:nvSpPr>
          <p:cNvPr id="8" name="Footer Placeholder 7"/>
          <p:cNvSpPr>
            <a:spLocks noGrp="1"/>
          </p:cNvSpPr>
          <p:nvPr>
            <p:ph type="ftr" sz="quarter" idx="11"/>
          </p:nvPr>
        </p:nvSpPr>
        <p:spPr>
          <a:prstGeom prst="rect">
            <a:avLst/>
          </a:prstGeom>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9" name="Slide Number Placeholder 8"/>
          <p:cNvSpPr>
            <a:spLocks noGrp="1"/>
          </p:cNvSpPr>
          <p:nvPr>
            <p:ph type="sldNum" sz="quarter" idx="12"/>
          </p:nvPr>
        </p:nvSpPr>
        <p:spPr>
          <a:prstGeom prst="rect">
            <a:avLst/>
          </a:prstGeom>
        </p:spPr>
        <p:txBody>
          <a:bodyPr/>
          <a:lstStyle/>
          <a:p>
            <a:fld id="{B6F15528-21DE-4FAA-801E-634DDDAF4B2B}" type="slidenum">
              <a:rPr lang="en-US" smtClean="0">
                <a:solidFill>
                  <a:prstClr val="black">
                    <a:tint val="75000"/>
                  </a:prstClr>
                </a:solidFill>
              </a:rPr>
              <a:pPr/>
              <a:t>14</a:t>
            </a:fld>
            <a:endParaRPr lang="en-US">
              <a:solidFill>
                <a:prstClr val="black">
                  <a:tint val="75000"/>
                </a:prstClr>
              </a:solidFill>
            </a:endParaRPr>
          </a:p>
        </p:txBody>
      </p:sp>
    </p:spTree>
    <p:extLst>
      <p:ext uri="{BB962C8B-B14F-4D97-AF65-F5344CB8AC3E}">
        <p14:creationId xmlns:p14="http://schemas.microsoft.com/office/powerpoint/2010/main" val="2012462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bject 16"/>
          <p:cNvSpPr txBox="1"/>
          <p:nvPr/>
        </p:nvSpPr>
        <p:spPr>
          <a:xfrm>
            <a:off x="1047964" y="727323"/>
            <a:ext cx="6935056" cy="3393237"/>
          </a:xfrm>
          <a:prstGeom prst="rect">
            <a:avLst/>
          </a:prstGeom>
          <a:ln w="12700">
            <a:noFill/>
          </a:ln>
        </p:spPr>
        <p:txBody>
          <a:bodyPr vert="horz" wrap="square" lIns="0" tIns="0" rIns="0" bIns="0" rtlCol="0">
            <a:spAutoFit/>
          </a:bodyPr>
          <a:lstStyle/>
          <a:p>
            <a:pPr marL="32861" algn="ctr"/>
            <a:r>
              <a:rPr sz="2400" b="1" kern="1200" spc="19" dirty="0">
                <a:solidFill>
                  <a:prstClr val="white"/>
                </a:solidFill>
                <a:latin typeface="+mn-lt"/>
                <a:ea typeface="+mn-ea"/>
                <a:cs typeface="Arial Black"/>
              </a:rPr>
              <a:t>A</a:t>
            </a:r>
            <a:r>
              <a:rPr sz="2400" b="1" kern="1200" spc="-34" dirty="0">
                <a:solidFill>
                  <a:prstClr val="white"/>
                </a:solidFill>
                <a:latin typeface="+mn-lt"/>
                <a:ea typeface="+mn-ea"/>
                <a:cs typeface="Arial Black"/>
              </a:rPr>
              <a:t>d</a:t>
            </a:r>
            <a:r>
              <a:rPr sz="2400" b="1" kern="1200" spc="11" dirty="0">
                <a:solidFill>
                  <a:prstClr val="white"/>
                </a:solidFill>
                <a:latin typeface="+mn-lt"/>
                <a:ea typeface="+mn-ea"/>
                <a:cs typeface="Arial Black"/>
              </a:rPr>
              <a:t>v</a:t>
            </a:r>
            <a:r>
              <a:rPr sz="2400" b="1" kern="1200" spc="-34" dirty="0">
                <a:solidFill>
                  <a:prstClr val="white"/>
                </a:solidFill>
                <a:latin typeface="+mn-lt"/>
                <a:ea typeface="+mn-ea"/>
                <a:cs typeface="Arial Black"/>
              </a:rPr>
              <a:t>e</a:t>
            </a:r>
            <a:r>
              <a:rPr sz="2400" b="1" kern="1200" dirty="0">
                <a:solidFill>
                  <a:prstClr val="white"/>
                </a:solidFill>
                <a:latin typeface="+mn-lt"/>
                <a:ea typeface="+mn-ea"/>
                <a:cs typeface="Arial Black"/>
              </a:rPr>
              <a:t>r</a:t>
            </a:r>
            <a:r>
              <a:rPr sz="2400" b="1" kern="1200" spc="11" dirty="0">
                <a:solidFill>
                  <a:prstClr val="white"/>
                </a:solidFill>
                <a:latin typeface="+mn-lt"/>
                <a:ea typeface="+mn-ea"/>
                <a:cs typeface="Arial Black"/>
              </a:rPr>
              <a:t>s</a:t>
            </a:r>
            <a:r>
              <a:rPr sz="2400" b="1" kern="1200" spc="-8" dirty="0">
                <a:solidFill>
                  <a:prstClr val="white"/>
                </a:solidFill>
                <a:latin typeface="+mn-lt"/>
                <a:ea typeface="+mn-ea"/>
                <a:cs typeface="Arial Black"/>
              </a:rPr>
              <a:t>e</a:t>
            </a:r>
            <a:r>
              <a:rPr sz="2400" b="1" kern="1200" spc="-79" dirty="0">
                <a:solidFill>
                  <a:prstClr val="white"/>
                </a:solidFill>
                <a:latin typeface="+mn-lt"/>
                <a:ea typeface="+mn-ea"/>
                <a:cs typeface="Arial Black"/>
              </a:rPr>
              <a:t> </a:t>
            </a:r>
            <a:r>
              <a:rPr sz="2400" b="1" kern="1200" spc="19" dirty="0">
                <a:solidFill>
                  <a:prstClr val="white"/>
                </a:solidFill>
                <a:latin typeface="+mn-lt"/>
                <a:ea typeface="+mn-ea"/>
                <a:cs typeface="Arial Black"/>
              </a:rPr>
              <a:t>C</a:t>
            </a:r>
            <a:r>
              <a:rPr sz="2400" b="1" kern="1200" spc="-34" dirty="0">
                <a:solidFill>
                  <a:prstClr val="white"/>
                </a:solidFill>
                <a:latin typeface="+mn-lt"/>
                <a:ea typeface="+mn-ea"/>
                <a:cs typeface="Arial Black"/>
              </a:rPr>
              <a:t>h</a:t>
            </a:r>
            <a:r>
              <a:rPr sz="2400" b="1" kern="1200" spc="23" dirty="0">
                <a:solidFill>
                  <a:prstClr val="white"/>
                </a:solidFill>
                <a:latin typeface="+mn-lt"/>
                <a:ea typeface="+mn-ea"/>
                <a:cs typeface="Arial Black"/>
              </a:rPr>
              <a:t>i</a:t>
            </a:r>
            <a:r>
              <a:rPr sz="2400" b="1" kern="1200" spc="-53" dirty="0">
                <a:solidFill>
                  <a:prstClr val="white"/>
                </a:solidFill>
                <a:latin typeface="+mn-lt"/>
                <a:ea typeface="+mn-ea"/>
                <a:cs typeface="Arial Black"/>
              </a:rPr>
              <a:t>l</a:t>
            </a:r>
            <a:r>
              <a:rPr sz="2400" b="1" kern="1200" spc="-34" dirty="0">
                <a:solidFill>
                  <a:prstClr val="white"/>
                </a:solidFill>
                <a:latin typeface="+mn-lt"/>
                <a:ea typeface="+mn-ea"/>
                <a:cs typeface="Arial Black"/>
              </a:rPr>
              <a:t>dhoo</a:t>
            </a:r>
            <a:r>
              <a:rPr sz="2400" b="1" kern="1200" spc="-8" dirty="0">
                <a:solidFill>
                  <a:prstClr val="white"/>
                </a:solidFill>
                <a:latin typeface="+mn-lt"/>
                <a:ea typeface="+mn-ea"/>
                <a:cs typeface="Arial Black"/>
              </a:rPr>
              <a:t>d</a:t>
            </a:r>
            <a:r>
              <a:rPr sz="2400" b="1" kern="1200" spc="-79" dirty="0">
                <a:solidFill>
                  <a:prstClr val="white"/>
                </a:solidFill>
                <a:latin typeface="+mn-lt"/>
                <a:ea typeface="+mn-ea"/>
                <a:cs typeface="Arial Black"/>
              </a:rPr>
              <a:t> </a:t>
            </a:r>
            <a:r>
              <a:rPr sz="2400" b="1" kern="1200" spc="4" dirty="0">
                <a:solidFill>
                  <a:prstClr val="white"/>
                </a:solidFill>
                <a:latin typeface="+mn-lt"/>
                <a:ea typeface="+mn-ea"/>
                <a:cs typeface="Arial Black"/>
              </a:rPr>
              <a:t>E</a:t>
            </a:r>
            <a:r>
              <a:rPr sz="2400" b="1" kern="1200" spc="-34" dirty="0">
                <a:solidFill>
                  <a:prstClr val="white"/>
                </a:solidFill>
                <a:latin typeface="+mn-lt"/>
                <a:ea typeface="+mn-ea"/>
                <a:cs typeface="Arial Black"/>
              </a:rPr>
              <a:t>xpe</a:t>
            </a:r>
            <a:r>
              <a:rPr sz="2400" b="1" kern="1200" dirty="0">
                <a:solidFill>
                  <a:prstClr val="white"/>
                </a:solidFill>
                <a:latin typeface="+mn-lt"/>
                <a:ea typeface="+mn-ea"/>
                <a:cs typeface="Arial Black"/>
              </a:rPr>
              <a:t>r</a:t>
            </a:r>
            <a:r>
              <a:rPr sz="2400" b="1" kern="1200" spc="23" dirty="0">
                <a:solidFill>
                  <a:prstClr val="white"/>
                </a:solidFill>
                <a:latin typeface="+mn-lt"/>
                <a:ea typeface="+mn-ea"/>
                <a:cs typeface="Arial Black"/>
              </a:rPr>
              <a:t>i</a:t>
            </a:r>
            <a:r>
              <a:rPr sz="2400" b="1" kern="1200" spc="-34" dirty="0">
                <a:solidFill>
                  <a:prstClr val="white"/>
                </a:solidFill>
                <a:latin typeface="+mn-lt"/>
                <a:ea typeface="+mn-ea"/>
                <a:cs typeface="Arial Black"/>
              </a:rPr>
              <a:t>ence</a:t>
            </a:r>
            <a:r>
              <a:rPr sz="2400" b="1" kern="1200" spc="-8" dirty="0">
                <a:solidFill>
                  <a:prstClr val="white"/>
                </a:solidFill>
                <a:latin typeface="+mn-lt"/>
                <a:ea typeface="+mn-ea"/>
                <a:cs typeface="Arial Black"/>
              </a:rPr>
              <a:t>s</a:t>
            </a:r>
            <a:r>
              <a:rPr sz="2400" b="1" kern="1200" spc="-105" dirty="0">
                <a:solidFill>
                  <a:prstClr val="white"/>
                </a:solidFill>
                <a:latin typeface="+mn-lt"/>
                <a:ea typeface="+mn-ea"/>
                <a:cs typeface="Arial Black"/>
              </a:rPr>
              <a:t> </a:t>
            </a:r>
            <a:r>
              <a:rPr sz="2400" b="1" kern="1200" spc="4" dirty="0">
                <a:solidFill>
                  <a:prstClr val="white"/>
                </a:solidFill>
                <a:latin typeface="+mn-lt"/>
                <a:ea typeface="+mn-ea"/>
                <a:cs typeface="Arial Black"/>
              </a:rPr>
              <a:t>S</a:t>
            </a:r>
            <a:r>
              <a:rPr sz="2400" b="1" kern="1200" spc="-34" dirty="0">
                <a:solidFill>
                  <a:prstClr val="white"/>
                </a:solidFill>
                <a:latin typeface="+mn-lt"/>
                <a:ea typeface="+mn-ea"/>
                <a:cs typeface="Arial Black"/>
              </a:rPr>
              <a:t>co</a:t>
            </a:r>
            <a:r>
              <a:rPr sz="2400" b="1" kern="1200" dirty="0">
                <a:solidFill>
                  <a:prstClr val="white"/>
                </a:solidFill>
                <a:latin typeface="+mn-lt"/>
                <a:ea typeface="+mn-ea"/>
                <a:cs typeface="Arial Black"/>
              </a:rPr>
              <a:t>r</a:t>
            </a:r>
            <a:r>
              <a:rPr sz="2400" b="1" kern="1200" spc="-8" dirty="0">
                <a:solidFill>
                  <a:prstClr val="white"/>
                </a:solidFill>
                <a:latin typeface="+mn-lt"/>
                <a:ea typeface="+mn-ea"/>
                <a:cs typeface="Arial Black"/>
              </a:rPr>
              <a:t>e</a:t>
            </a:r>
            <a:endParaRPr sz="2400" kern="1200" dirty="0">
              <a:solidFill>
                <a:prstClr val="white"/>
              </a:solidFill>
              <a:latin typeface="+mn-lt"/>
              <a:ea typeface="+mn-ea"/>
              <a:cs typeface="Arial Black"/>
            </a:endParaRPr>
          </a:p>
          <a:p>
            <a:pPr marL="320993" indent="-69056">
              <a:spcBef>
                <a:spcPts val="401"/>
              </a:spcBef>
            </a:pPr>
            <a:r>
              <a:rPr sz="1350" kern="1200" spc="-8" dirty="0">
                <a:solidFill>
                  <a:prstClr val="white"/>
                </a:solidFill>
                <a:latin typeface="+mn-lt"/>
                <a:ea typeface="+mn-ea"/>
                <a:cs typeface="Times New Roman"/>
              </a:rPr>
              <a:t>N</a:t>
            </a:r>
            <a:r>
              <a:rPr sz="1350" kern="1200" spc="8" dirty="0">
                <a:solidFill>
                  <a:prstClr val="white"/>
                </a:solidFill>
                <a:latin typeface="+mn-lt"/>
                <a:ea typeface="+mn-ea"/>
                <a:cs typeface="Times New Roman"/>
              </a:rPr>
              <a:t>u</a:t>
            </a:r>
            <a:r>
              <a:rPr sz="1350" kern="1200" spc="11" dirty="0">
                <a:solidFill>
                  <a:prstClr val="white"/>
                </a:solidFill>
                <a:latin typeface="+mn-lt"/>
                <a:ea typeface="+mn-ea"/>
                <a:cs typeface="Times New Roman"/>
              </a:rPr>
              <a:t>m</a:t>
            </a:r>
            <a:r>
              <a:rPr sz="1350" kern="1200" spc="8" dirty="0">
                <a:solidFill>
                  <a:prstClr val="white"/>
                </a:solidFill>
                <a:latin typeface="+mn-lt"/>
                <a:ea typeface="+mn-ea"/>
                <a:cs typeface="Times New Roman"/>
              </a:rPr>
              <a:t>b</a:t>
            </a:r>
            <a:r>
              <a:rPr sz="1350" kern="1200" spc="-15" dirty="0">
                <a:solidFill>
                  <a:prstClr val="white"/>
                </a:solidFill>
                <a:latin typeface="+mn-lt"/>
                <a:ea typeface="+mn-ea"/>
                <a:cs typeface="Times New Roman"/>
              </a:rPr>
              <a:t>e</a:t>
            </a:r>
            <a:r>
              <a:rPr sz="1350" kern="1200" spc="-4" dirty="0">
                <a:solidFill>
                  <a:prstClr val="white"/>
                </a:solidFill>
                <a:latin typeface="+mn-lt"/>
                <a:ea typeface="+mn-ea"/>
                <a:cs typeface="Times New Roman"/>
              </a:rPr>
              <a:t>r</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f</a:t>
            </a:r>
            <a:r>
              <a:rPr sz="1350" kern="1200" spc="-8" dirty="0">
                <a:solidFill>
                  <a:prstClr val="white"/>
                </a:solidFill>
                <a:latin typeface="+mn-lt"/>
                <a:ea typeface="+mn-ea"/>
                <a:cs typeface="Times New Roman"/>
              </a:rPr>
              <a:t> </a:t>
            </a:r>
            <a:r>
              <a:rPr sz="1350" u="heavy" kern="1200" spc="-15" dirty="0">
                <a:solidFill>
                  <a:prstClr val="white"/>
                </a:solidFill>
                <a:latin typeface="+mn-lt"/>
                <a:ea typeface="+mn-ea"/>
                <a:cs typeface="Times New Roman"/>
              </a:rPr>
              <a:t>ca</a:t>
            </a:r>
            <a:r>
              <a:rPr sz="1350" u="heavy" kern="1200" spc="-26" dirty="0">
                <a:solidFill>
                  <a:prstClr val="white"/>
                </a:solidFill>
                <a:latin typeface="+mn-lt"/>
                <a:ea typeface="+mn-ea"/>
                <a:cs typeface="Times New Roman"/>
              </a:rPr>
              <a:t>t</a:t>
            </a:r>
            <a:r>
              <a:rPr sz="1350" u="heavy" kern="1200" spc="-15" dirty="0">
                <a:solidFill>
                  <a:prstClr val="white"/>
                </a:solidFill>
                <a:latin typeface="+mn-lt"/>
                <a:ea typeface="+mn-ea"/>
                <a:cs typeface="Times New Roman"/>
              </a:rPr>
              <a:t>eg</a:t>
            </a:r>
            <a:r>
              <a:rPr sz="1350" u="heavy" kern="1200" dirty="0">
                <a:solidFill>
                  <a:prstClr val="white"/>
                </a:solidFill>
                <a:latin typeface="+mn-lt"/>
                <a:ea typeface="+mn-ea"/>
                <a:cs typeface="Times New Roman"/>
              </a:rPr>
              <a:t>o</a:t>
            </a:r>
            <a:r>
              <a:rPr sz="1350" u="heavy" kern="1200" spc="-15" dirty="0">
                <a:solidFill>
                  <a:prstClr val="white"/>
                </a:solidFill>
                <a:latin typeface="+mn-lt"/>
                <a:ea typeface="+mn-ea"/>
                <a:cs typeface="Times New Roman"/>
              </a:rPr>
              <a:t>r</a:t>
            </a:r>
            <a:r>
              <a:rPr sz="1350" u="heavy" kern="1200" dirty="0">
                <a:solidFill>
                  <a:prstClr val="white"/>
                </a:solidFill>
                <a:latin typeface="+mn-lt"/>
                <a:ea typeface="+mn-ea"/>
                <a:cs typeface="Times New Roman"/>
              </a:rPr>
              <a:t>i</a:t>
            </a:r>
            <a:r>
              <a:rPr sz="1350" u="heavy" kern="1200" spc="-11" dirty="0">
                <a:solidFill>
                  <a:prstClr val="white"/>
                </a:solidFill>
                <a:latin typeface="+mn-lt"/>
                <a:ea typeface="+mn-ea"/>
                <a:cs typeface="Times New Roman"/>
              </a:rPr>
              <a:t>e</a:t>
            </a:r>
            <a:r>
              <a:rPr sz="1350" u="heavy" kern="1200" dirty="0">
                <a:solidFill>
                  <a:prstClr val="white"/>
                </a:solidFill>
                <a:latin typeface="+mn-lt"/>
                <a:ea typeface="+mn-ea"/>
                <a:cs typeface="Times New Roman"/>
              </a:rPr>
              <a:t>s</a:t>
            </a:r>
            <a:r>
              <a:rPr sz="1350" kern="1200" spc="45" dirty="0">
                <a:solidFill>
                  <a:prstClr val="white"/>
                </a:solidFill>
                <a:latin typeface="+mn-lt"/>
                <a:ea typeface="+mn-ea"/>
                <a:cs typeface="Times New Roman"/>
              </a:rPr>
              <a:t> </a:t>
            </a:r>
            <a:r>
              <a:rPr sz="1350" kern="1200" spc="-26" dirty="0">
                <a:solidFill>
                  <a:prstClr val="white"/>
                </a:solidFill>
                <a:latin typeface="+mn-lt"/>
                <a:ea typeface="+mn-ea"/>
                <a:cs typeface="Times New Roman"/>
              </a:rPr>
              <a:t>(</a:t>
            </a:r>
            <a:r>
              <a:rPr sz="1350" kern="1200" spc="8" dirty="0">
                <a:solidFill>
                  <a:prstClr val="white"/>
                </a:solidFill>
                <a:latin typeface="+mn-lt"/>
                <a:ea typeface="+mn-ea"/>
                <a:cs typeface="Times New Roman"/>
              </a:rPr>
              <a:t>n</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t</a:t>
            </a:r>
            <a:r>
              <a:rPr sz="1350" kern="1200" spc="-8" dirty="0">
                <a:solidFill>
                  <a:prstClr val="white"/>
                </a:solidFill>
                <a:latin typeface="+mn-lt"/>
                <a:ea typeface="+mn-ea"/>
                <a:cs typeface="Times New Roman"/>
              </a:rPr>
              <a:t> </a:t>
            </a:r>
            <a:r>
              <a:rPr sz="1350" kern="1200" spc="-15" dirty="0">
                <a:solidFill>
                  <a:prstClr val="white"/>
                </a:solidFill>
                <a:latin typeface="+mn-lt"/>
                <a:ea typeface="+mn-ea"/>
                <a:cs typeface="Times New Roman"/>
              </a:rPr>
              <a:t>e</a:t>
            </a:r>
            <a:r>
              <a:rPr sz="1350" kern="1200" spc="38" dirty="0">
                <a:solidFill>
                  <a:prstClr val="white"/>
                </a:solidFill>
                <a:latin typeface="+mn-lt"/>
                <a:ea typeface="+mn-ea"/>
                <a:cs typeface="Times New Roman"/>
              </a:rPr>
              <a:t>v</a:t>
            </a:r>
            <a:r>
              <a:rPr sz="1350" kern="1200" spc="-15" dirty="0">
                <a:solidFill>
                  <a:prstClr val="white"/>
                </a:solidFill>
                <a:latin typeface="+mn-lt"/>
                <a:ea typeface="+mn-ea"/>
                <a:cs typeface="Times New Roman"/>
              </a:rPr>
              <a:t>e</a:t>
            </a:r>
            <a:r>
              <a:rPr sz="1350" kern="1200" spc="8" dirty="0">
                <a:solidFill>
                  <a:prstClr val="white"/>
                </a:solidFill>
                <a:latin typeface="+mn-lt"/>
                <a:ea typeface="+mn-ea"/>
                <a:cs typeface="Times New Roman"/>
              </a:rPr>
              <a:t>n</a:t>
            </a:r>
            <a:r>
              <a:rPr sz="1350" kern="1200" spc="-26" dirty="0">
                <a:solidFill>
                  <a:prstClr val="white"/>
                </a:solidFill>
                <a:latin typeface="+mn-lt"/>
                <a:ea typeface="+mn-ea"/>
                <a:cs typeface="Times New Roman"/>
              </a:rPr>
              <a:t>t</a:t>
            </a:r>
            <a:r>
              <a:rPr sz="1350" kern="1200" spc="19" dirty="0">
                <a:solidFill>
                  <a:prstClr val="white"/>
                </a:solidFill>
                <a:latin typeface="+mn-lt"/>
                <a:ea typeface="+mn-ea"/>
                <a:cs typeface="Times New Roman"/>
              </a:rPr>
              <a:t>s</a:t>
            </a:r>
            <a:r>
              <a:rPr sz="1350" kern="1200" dirty="0">
                <a:solidFill>
                  <a:prstClr val="white"/>
                </a:solidFill>
                <a:latin typeface="+mn-lt"/>
                <a:ea typeface="+mn-ea"/>
                <a:cs typeface="Times New Roman"/>
              </a:rPr>
              <a:t>)</a:t>
            </a:r>
            <a:r>
              <a:rPr sz="1350" kern="1200" spc="-8" dirty="0">
                <a:solidFill>
                  <a:prstClr val="white"/>
                </a:solidFill>
                <a:latin typeface="+mn-lt"/>
                <a:ea typeface="+mn-ea"/>
                <a:cs typeface="Times New Roman"/>
              </a:rPr>
              <a:t> </a:t>
            </a:r>
            <a:r>
              <a:rPr sz="1350" kern="1200" dirty="0">
                <a:solidFill>
                  <a:prstClr val="white"/>
                </a:solidFill>
                <a:latin typeface="+mn-lt"/>
                <a:ea typeface="+mn-ea"/>
                <a:cs typeface="Times New Roman"/>
              </a:rPr>
              <a:t>is</a:t>
            </a:r>
            <a:r>
              <a:rPr sz="1350" kern="1200" spc="38" dirty="0">
                <a:solidFill>
                  <a:prstClr val="white"/>
                </a:solidFill>
                <a:latin typeface="+mn-lt"/>
                <a:ea typeface="+mn-ea"/>
                <a:cs typeface="Times New Roman"/>
              </a:rPr>
              <a:t> </a:t>
            </a:r>
            <a:r>
              <a:rPr sz="1350" kern="1200" spc="-56" dirty="0">
                <a:solidFill>
                  <a:prstClr val="white"/>
                </a:solidFill>
                <a:latin typeface="+mn-lt"/>
                <a:ea typeface="+mn-ea"/>
                <a:cs typeface="Times New Roman"/>
              </a:rPr>
              <a:t>s</a:t>
            </a:r>
            <a:r>
              <a:rPr sz="1350" kern="1200" spc="8" dirty="0">
                <a:solidFill>
                  <a:prstClr val="white"/>
                </a:solidFill>
                <a:latin typeface="+mn-lt"/>
                <a:ea typeface="+mn-ea"/>
                <a:cs typeface="Times New Roman"/>
              </a:rPr>
              <a:t>u</a:t>
            </a:r>
            <a:r>
              <a:rPr sz="1350" kern="1200" spc="11" dirty="0">
                <a:solidFill>
                  <a:prstClr val="white"/>
                </a:solidFill>
                <a:latin typeface="+mn-lt"/>
                <a:ea typeface="+mn-ea"/>
                <a:cs typeface="Times New Roman"/>
              </a:rPr>
              <a:t>mm</a:t>
            </a:r>
            <a:r>
              <a:rPr sz="1350" kern="1200" spc="-15" dirty="0">
                <a:solidFill>
                  <a:prstClr val="white"/>
                </a:solidFill>
                <a:latin typeface="+mn-lt"/>
                <a:ea typeface="+mn-ea"/>
                <a:cs typeface="Times New Roman"/>
              </a:rPr>
              <a:t>e</a:t>
            </a:r>
            <a:r>
              <a:rPr sz="1350" kern="1200" spc="8" dirty="0">
                <a:solidFill>
                  <a:prstClr val="white"/>
                </a:solidFill>
                <a:latin typeface="+mn-lt"/>
                <a:ea typeface="+mn-ea"/>
                <a:cs typeface="Times New Roman"/>
              </a:rPr>
              <a:t>d</a:t>
            </a:r>
            <a:r>
              <a:rPr sz="1350" kern="1200" dirty="0">
                <a:solidFill>
                  <a:prstClr val="white"/>
                </a:solidFill>
                <a:latin typeface="+mn-lt"/>
                <a:ea typeface="+mn-ea"/>
                <a:cs typeface="Times New Roman"/>
              </a:rPr>
              <a:t>…</a:t>
            </a:r>
          </a:p>
          <a:p>
            <a:pPr marR="902970" algn="ctr"/>
            <a:endParaRPr lang="en-US" sz="1350" kern="1200" dirty="0">
              <a:solidFill>
                <a:prstClr val="white"/>
              </a:solidFill>
              <a:latin typeface="+mn-lt"/>
              <a:ea typeface="+mn-ea"/>
              <a:cs typeface="Times New Roman"/>
            </a:endParaRPr>
          </a:p>
          <a:p>
            <a:pPr marR="902970" algn="ctr"/>
            <a:r>
              <a:rPr sz="1350" i="1" kern="1200" spc="19" dirty="0">
                <a:solidFill>
                  <a:prstClr val="white"/>
                </a:solidFill>
                <a:latin typeface="+mn-lt"/>
                <a:ea typeface="+mn-ea"/>
                <a:cs typeface="Times New Roman"/>
              </a:rPr>
              <a:t>AC</a:t>
            </a:r>
            <a:r>
              <a:rPr sz="1350" i="1" kern="1200" spc="-4" dirty="0">
                <a:solidFill>
                  <a:prstClr val="white"/>
                </a:solidFill>
                <a:latin typeface="+mn-lt"/>
                <a:ea typeface="+mn-ea"/>
                <a:cs typeface="Times New Roman"/>
              </a:rPr>
              <a:t>E</a:t>
            </a:r>
            <a:r>
              <a:rPr sz="1350" i="1" kern="1200" spc="41" dirty="0">
                <a:solidFill>
                  <a:prstClr val="white"/>
                </a:solidFill>
                <a:latin typeface="+mn-lt"/>
                <a:ea typeface="+mn-ea"/>
                <a:cs typeface="Times New Roman"/>
              </a:rPr>
              <a:t> </a:t>
            </a:r>
            <a:r>
              <a:rPr sz="1350" i="1" kern="1200" spc="8" dirty="0">
                <a:solidFill>
                  <a:prstClr val="white"/>
                </a:solidFill>
                <a:latin typeface="+mn-lt"/>
                <a:ea typeface="+mn-ea"/>
                <a:cs typeface="Times New Roman"/>
              </a:rPr>
              <a:t>S</a:t>
            </a:r>
            <a:r>
              <a:rPr sz="1350" i="1" kern="1200" spc="-15" dirty="0">
                <a:solidFill>
                  <a:prstClr val="white"/>
                </a:solidFill>
                <a:latin typeface="+mn-lt"/>
                <a:ea typeface="+mn-ea"/>
                <a:cs typeface="Times New Roman"/>
              </a:rPr>
              <a:t>c</a:t>
            </a:r>
            <a:r>
              <a:rPr sz="1350" i="1" kern="1200" spc="38" dirty="0">
                <a:solidFill>
                  <a:prstClr val="white"/>
                </a:solidFill>
                <a:latin typeface="+mn-lt"/>
                <a:ea typeface="+mn-ea"/>
                <a:cs typeface="Times New Roman"/>
              </a:rPr>
              <a:t>o</a:t>
            </a:r>
            <a:r>
              <a:rPr sz="1350" i="1" kern="1200" spc="19" dirty="0">
                <a:solidFill>
                  <a:prstClr val="white"/>
                </a:solidFill>
                <a:latin typeface="+mn-lt"/>
                <a:ea typeface="+mn-ea"/>
                <a:cs typeface="Times New Roman"/>
              </a:rPr>
              <a:t>r</a:t>
            </a:r>
            <a:r>
              <a:rPr sz="1350" i="1" kern="1200" spc="-4" dirty="0">
                <a:solidFill>
                  <a:prstClr val="white"/>
                </a:solidFill>
                <a:latin typeface="+mn-lt"/>
                <a:ea typeface="+mn-ea"/>
                <a:cs typeface="Times New Roman"/>
              </a:rPr>
              <a:t>e</a:t>
            </a:r>
            <a:r>
              <a:rPr sz="1350" i="1" kern="1200" dirty="0">
                <a:solidFill>
                  <a:prstClr val="white"/>
                </a:solidFill>
                <a:latin typeface="+mn-lt"/>
                <a:ea typeface="+mn-ea"/>
                <a:cs typeface="Times New Roman"/>
              </a:rPr>
              <a:t>  </a:t>
            </a:r>
            <a:r>
              <a:rPr sz="1350" i="1" kern="1200" spc="45" dirty="0">
                <a:solidFill>
                  <a:prstClr val="white"/>
                </a:solidFill>
                <a:latin typeface="+mn-lt"/>
                <a:ea typeface="+mn-ea"/>
                <a:cs typeface="Times New Roman"/>
              </a:rPr>
              <a:t> </a:t>
            </a:r>
            <a:r>
              <a:rPr sz="1350" i="1" kern="1200" spc="-26" dirty="0">
                <a:solidFill>
                  <a:prstClr val="white"/>
                </a:solidFill>
                <a:latin typeface="+mn-lt"/>
                <a:ea typeface="+mn-ea"/>
                <a:cs typeface="Times New Roman"/>
              </a:rPr>
              <a:t>P</a:t>
            </a:r>
            <a:r>
              <a:rPr sz="1350" i="1" kern="1200" spc="19" dirty="0">
                <a:solidFill>
                  <a:prstClr val="white"/>
                </a:solidFill>
                <a:latin typeface="+mn-lt"/>
                <a:ea typeface="+mn-ea"/>
                <a:cs typeface="Times New Roman"/>
              </a:rPr>
              <a:t>r</a:t>
            </a:r>
            <a:r>
              <a:rPr sz="1350" i="1" kern="1200" spc="-15" dirty="0">
                <a:solidFill>
                  <a:prstClr val="white"/>
                </a:solidFill>
                <a:latin typeface="+mn-lt"/>
                <a:ea typeface="+mn-ea"/>
                <a:cs typeface="Times New Roman"/>
              </a:rPr>
              <a:t>ev</a:t>
            </a:r>
            <a:r>
              <a:rPr sz="1350" i="1" kern="1200" spc="38" dirty="0">
                <a:solidFill>
                  <a:prstClr val="white"/>
                </a:solidFill>
                <a:latin typeface="+mn-lt"/>
                <a:ea typeface="+mn-ea"/>
                <a:cs typeface="Times New Roman"/>
              </a:rPr>
              <a:t>a</a:t>
            </a:r>
            <a:r>
              <a:rPr sz="1350" i="1" kern="1200" dirty="0">
                <a:solidFill>
                  <a:prstClr val="white"/>
                </a:solidFill>
                <a:latin typeface="+mn-lt"/>
                <a:ea typeface="+mn-ea"/>
                <a:cs typeface="Times New Roman"/>
              </a:rPr>
              <a:t>l</a:t>
            </a:r>
            <a:r>
              <a:rPr sz="1350" i="1" kern="1200" spc="-15" dirty="0">
                <a:solidFill>
                  <a:prstClr val="white"/>
                </a:solidFill>
                <a:latin typeface="+mn-lt"/>
                <a:ea typeface="+mn-ea"/>
                <a:cs typeface="Times New Roman"/>
              </a:rPr>
              <a:t>e</a:t>
            </a:r>
            <a:r>
              <a:rPr sz="1350" i="1" kern="1200" spc="8" dirty="0">
                <a:solidFill>
                  <a:prstClr val="white"/>
                </a:solidFill>
                <a:latin typeface="+mn-lt"/>
                <a:ea typeface="+mn-ea"/>
                <a:cs typeface="Times New Roman"/>
              </a:rPr>
              <a:t>n</a:t>
            </a:r>
            <a:r>
              <a:rPr sz="1350" i="1" kern="1200" spc="-15" dirty="0">
                <a:solidFill>
                  <a:prstClr val="white"/>
                </a:solidFill>
                <a:latin typeface="+mn-lt"/>
                <a:ea typeface="+mn-ea"/>
                <a:cs typeface="Times New Roman"/>
              </a:rPr>
              <a:t>c</a:t>
            </a:r>
            <a:r>
              <a:rPr sz="1350" i="1" kern="1200" spc="-4" dirty="0">
                <a:solidFill>
                  <a:prstClr val="white"/>
                </a:solidFill>
                <a:latin typeface="+mn-lt"/>
                <a:ea typeface="+mn-ea"/>
                <a:cs typeface="Times New Roman"/>
              </a:rPr>
              <a:t>e</a:t>
            </a:r>
            <a:endParaRPr sz="1350" kern="1200" dirty="0">
              <a:solidFill>
                <a:prstClr val="white"/>
              </a:solidFill>
              <a:latin typeface="+mn-lt"/>
              <a:ea typeface="+mn-ea"/>
              <a:cs typeface="Times New Roman"/>
            </a:endParaRPr>
          </a:p>
          <a:p>
            <a:pPr marR="880110" algn="ctr">
              <a:tabLst>
                <a:tab pos="409099" algn="l"/>
              </a:tabLst>
            </a:pPr>
            <a:r>
              <a:rPr sz="1350" kern="1200" dirty="0">
                <a:solidFill>
                  <a:prstClr val="white"/>
                </a:solidFill>
                <a:latin typeface="+mn-lt"/>
                <a:ea typeface="+mn-ea"/>
                <a:cs typeface="Times New Roman"/>
              </a:rPr>
              <a:t>0	</a:t>
            </a:r>
            <a:r>
              <a:rPr sz="1350" kern="1200" spc="38" dirty="0">
                <a:solidFill>
                  <a:prstClr val="white"/>
                </a:solidFill>
                <a:latin typeface="+mn-lt"/>
                <a:ea typeface="+mn-ea"/>
                <a:cs typeface="Times New Roman"/>
              </a:rPr>
              <a:t>33%</a:t>
            </a:r>
            <a:endParaRPr sz="1350" kern="1200" dirty="0">
              <a:solidFill>
                <a:prstClr val="white"/>
              </a:solidFill>
              <a:latin typeface="+mn-lt"/>
              <a:ea typeface="+mn-ea"/>
              <a:cs typeface="Times New Roman"/>
            </a:endParaRPr>
          </a:p>
          <a:p>
            <a:pPr marR="880110" algn="ctr">
              <a:spcBef>
                <a:spcPts val="45"/>
              </a:spcBef>
              <a:tabLst>
                <a:tab pos="409099" algn="l"/>
              </a:tabLst>
            </a:pPr>
            <a:r>
              <a:rPr sz="1350" kern="1200" dirty="0">
                <a:solidFill>
                  <a:prstClr val="white"/>
                </a:solidFill>
                <a:latin typeface="+mn-lt"/>
                <a:ea typeface="+mn-ea"/>
                <a:cs typeface="Times New Roman"/>
              </a:rPr>
              <a:t>1	</a:t>
            </a:r>
            <a:r>
              <a:rPr sz="1350" kern="1200" spc="38" dirty="0">
                <a:solidFill>
                  <a:prstClr val="white"/>
                </a:solidFill>
                <a:latin typeface="+mn-lt"/>
                <a:ea typeface="+mn-ea"/>
                <a:cs typeface="Times New Roman"/>
              </a:rPr>
              <a:t>25%</a:t>
            </a:r>
            <a:endParaRPr sz="1350" kern="1200" dirty="0">
              <a:solidFill>
                <a:prstClr val="white"/>
              </a:solidFill>
              <a:latin typeface="+mn-lt"/>
              <a:ea typeface="+mn-ea"/>
              <a:cs typeface="Times New Roman"/>
            </a:endParaRPr>
          </a:p>
          <a:p>
            <a:pPr marR="880110" algn="ctr">
              <a:tabLst>
                <a:tab pos="409099" algn="l"/>
              </a:tabLst>
            </a:pPr>
            <a:r>
              <a:rPr sz="1350" kern="1200" dirty="0">
                <a:solidFill>
                  <a:prstClr val="white"/>
                </a:solidFill>
                <a:latin typeface="+mn-lt"/>
                <a:ea typeface="+mn-ea"/>
                <a:cs typeface="Times New Roman"/>
              </a:rPr>
              <a:t>2	</a:t>
            </a:r>
            <a:r>
              <a:rPr sz="1350" kern="1200" spc="38" dirty="0">
                <a:solidFill>
                  <a:prstClr val="white"/>
                </a:solidFill>
                <a:latin typeface="+mn-lt"/>
                <a:ea typeface="+mn-ea"/>
                <a:cs typeface="Times New Roman"/>
              </a:rPr>
              <a:t>15%</a:t>
            </a:r>
            <a:endParaRPr sz="1350" kern="1200" dirty="0">
              <a:solidFill>
                <a:prstClr val="white"/>
              </a:solidFill>
              <a:latin typeface="+mn-lt"/>
              <a:ea typeface="+mn-ea"/>
              <a:cs typeface="Times New Roman"/>
            </a:endParaRPr>
          </a:p>
          <a:p>
            <a:pPr marR="880110" algn="ctr">
              <a:tabLst>
                <a:tab pos="409099" algn="l"/>
              </a:tabLst>
            </a:pPr>
            <a:r>
              <a:rPr sz="1350" kern="1200" dirty="0">
                <a:solidFill>
                  <a:prstClr val="white"/>
                </a:solidFill>
                <a:latin typeface="+mn-lt"/>
                <a:ea typeface="+mn-ea"/>
                <a:cs typeface="Times New Roman"/>
              </a:rPr>
              <a:t>3	</a:t>
            </a:r>
            <a:r>
              <a:rPr sz="1350" kern="1200" spc="38" dirty="0">
                <a:solidFill>
                  <a:prstClr val="white"/>
                </a:solidFill>
                <a:latin typeface="+mn-lt"/>
                <a:ea typeface="+mn-ea"/>
                <a:cs typeface="Times New Roman"/>
              </a:rPr>
              <a:t>10%</a:t>
            </a:r>
            <a:endParaRPr sz="1350" kern="1200" dirty="0">
              <a:solidFill>
                <a:prstClr val="white"/>
              </a:solidFill>
              <a:latin typeface="+mn-lt"/>
              <a:ea typeface="+mn-ea"/>
              <a:cs typeface="Times New Roman"/>
            </a:endParaRPr>
          </a:p>
          <a:p>
            <a:pPr marR="880110" algn="ctr">
              <a:spcBef>
                <a:spcPts val="45"/>
              </a:spcBef>
              <a:tabLst>
                <a:tab pos="447199" algn="l"/>
              </a:tabLst>
            </a:pPr>
            <a:r>
              <a:rPr sz="1350" kern="1200" dirty="0">
                <a:solidFill>
                  <a:prstClr val="white"/>
                </a:solidFill>
                <a:latin typeface="+mn-lt"/>
                <a:ea typeface="+mn-ea"/>
                <a:cs typeface="Times New Roman"/>
              </a:rPr>
              <a:t>4	</a:t>
            </a:r>
            <a:r>
              <a:rPr sz="1350" kern="1200" spc="38" dirty="0">
                <a:solidFill>
                  <a:prstClr val="white"/>
                </a:solidFill>
                <a:latin typeface="+mn-lt"/>
                <a:ea typeface="+mn-ea"/>
                <a:cs typeface="Times New Roman"/>
              </a:rPr>
              <a:t>6%</a:t>
            </a:r>
            <a:endParaRPr sz="1350" kern="1200" dirty="0">
              <a:solidFill>
                <a:prstClr val="white"/>
              </a:solidFill>
              <a:latin typeface="+mn-lt"/>
              <a:ea typeface="+mn-ea"/>
              <a:cs typeface="Times New Roman"/>
            </a:endParaRPr>
          </a:p>
          <a:p>
            <a:pPr marR="899160" algn="ctr"/>
            <a:r>
              <a:rPr sz="1350" kern="1200" dirty="0">
                <a:solidFill>
                  <a:prstClr val="white"/>
                </a:solidFill>
                <a:latin typeface="+mn-lt"/>
                <a:ea typeface="+mn-ea"/>
                <a:cs typeface="Times New Roman"/>
              </a:rPr>
              <a:t>5</a:t>
            </a:r>
            <a:r>
              <a:rPr sz="1350" kern="1200" spc="56"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4" dirty="0">
                <a:solidFill>
                  <a:prstClr val="white"/>
                </a:solidFill>
                <a:latin typeface="+mn-lt"/>
                <a:ea typeface="+mn-ea"/>
                <a:cs typeface="Times New Roman"/>
              </a:rPr>
              <a:t>r</a:t>
            </a:r>
            <a:r>
              <a:rPr sz="1350" kern="1200" spc="8" dirty="0">
                <a:solidFill>
                  <a:prstClr val="white"/>
                </a:solidFill>
                <a:latin typeface="+mn-lt"/>
                <a:ea typeface="+mn-ea"/>
                <a:cs typeface="Times New Roman"/>
              </a:rPr>
              <a:t> </a:t>
            </a:r>
            <a:r>
              <a:rPr sz="1350" kern="1200" spc="11" dirty="0">
                <a:solidFill>
                  <a:prstClr val="white"/>
                </a:solidFill>
                <a:latin typeface="+mn-lt"/>
                <a:ea typeface="+mn-ea"/>
                <a:cs typeface="Times New Roman"/>
              </a:rPr>
              <a:t>m</a:t>
            </a:r>
            <a:r>
              <a:rPr sz="1350" kern="1200" spc="38" dirty="0">
                <a:solidFill>
                  <a:prstClr val="white"/>
                </a:solidFill>
                <a:latin typeface="+mn-lt"/>
                <a:ea typeface="+mn-ea"/>
                <a:cs typeface="Times New Roman"/>
              </a:rPr>
              <a:t>o</a:t>
            </a:r>
            <a:r>
              <a:rPr sz="1350" kern="1200" spc="-15" dirty="0">
                <a:solidFill>
                  <a:prstClr val="white"/>
                </a:solidFill>
                <a:latin typeface="+mn-lt"/>
                <a:ea typeface="+mn-ea"/>
                <a:cs typeface="Times New Roman"/>
              </a:rPr>
              <a:t>r</a:t>
            </a:r>
            <a:r>
              <a:rPr sz="1350" kern="1200" spc="-4" dirty="0">
                <a:solidFill>
                  <a:prstClr val="white"/>
                </a:solidFill>
                <a:latin typeface="+mn-lt"/>
                <a:ea typeface="+mn-ea"/>
                <a:cs typeface="Times New Roman"/>
              </a:rPr>
              <a:t>e</a:t>
            </a:r>
            <a:r>
              <a:rPr sz="1350" kern="1200" dirty="0">
                <a:solidFill>
                  <a:prstClr val="white"/>
                </a:solidFill>
                <a:latin typeface="+mn-lt"/>
                <a:ea typeface="+mn-ea"/>
                <a:cs typeface="Times New Roman"/>
              </a:rPr>
              <a:t>    </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11</a:t>
            </a:r>
            <a:r>
              <a:rPr sz="1350" kern="1200" dirty="0">
                <a:solidFill>
                  <a:prstClr val="white"/>
                </a:solidFill>
                <a:latin typeface="+mn-lt"/>
                <a:ea typeface="+mn-ea"/>
                <a:cs typeface="Times New Roman"/>
              </a:rPr>
              <a:t>%*</a:t>
            </a:r>
          </a:p>
          <a:p>
            <a:endParaRPr sz="1350" kern="1200" dirty="0">
              <a:solidFill>
                <a:prstClr val="white"/>
              </a:solidFill>
              <a:latin typeface="+mn-lt"/>
              <a:ea typeface="+mn-ea"/>
              <a:cs typeface="Times New Roman"/>
            </a:endParaRPr>
          </a:p>
          <a:p>
            <a:pPr marL="321469" indent="-85725">
              <a:spcBef>
                <a:spcPts val="338"/>
              </a:spcBef>
              <a:buFont typeface="Times New Roman"/>
              <a:buChar char="•"/>
              <a:tabLst>
                <a:tab pos="321944" algn="l"/>
              </a:tabLst>
            </a:pPr>
            <a:r>
              <a:rPr sz="1350" kern="1200" spc="-53" dirty="0">
                <a:solidFill>
                  <a:prstClr val="white"/>
                </a:solidFill>
                <a:latin typeface="+mn-lt"/>
                <a:ea typeface="+mn-ea"/>
                <a:cs typeface="Times New Roman"/>
              </a:rPr>
              <a:t>T</a:t>
            </a:r>
            <a:r>
              <a:rPr sz="1350" kern="1200" spc="-8" dirty="0">
                <a:solidFill>
                  <a:prstClr val="white"/>
                </a:solidFill>
                <a:latin typeface="+mn-lt"/>
                <a:ea typeface="+mn-ea"/>
                <a:cs typeface="Times New Roman"/>
              </a:rPr>
              <a:t>w</a:t>
            </a:r>
            <a:r>
              <a:rPr sz="1350" kern="1200" dirty="0">
                <a:solidFill>
                  <a:prstClr val="white"/>
                </a:solidFill>
                <a:latin typeface="+mn-lt"/>
                <a:ea typeface="+mn-ea"/>
                <a:cs typeface="Times New Roman"/>
              </a:rPr>
              <a:t>o</a:t>
            </a:r>
            <a:r>
              <a:rPr sz="1350" kern="1200" spc="53"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8" dirty="0">
                <a:solidFill>
                  <a:prstClr val="white"/>
                </a:solidFill>
                <a:latin typeface="+mn-lt"/>
                <a:ea typeface="+mn-ea"/>
                <a:cs typeface="Times New Roman"/>
              </a:rPr>
              <a:t>u</a:t>
            </a:r>
            <a:r>
              <a:rPr sz="1350" kern="1200" dirty="0">
                <a:solidFill>
                  <a:prstClr val="white"/>
                </a:solidFill>
                <a:latin typeface="+mn-lt"/>
                <a:ea typeface="+mn-ea"/>
                <a:cs typeface="Times New Roman"/>
              </a:rPr>
              <a:t>t</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f</a:t>
            </a:r>
            <a:r>
              <a:rPr sz="1350" kern="1200" spc="-8" dirty="0">
                <a:solidFill>
                  <a:prstClr val="white"/>
                </a:solidFill>
                <a:latin typeface="+mn-lt"/>
                <a:ea typeface="+mn-ea"/>
                <a:cs typeface="Times New Roman"/>
              </a:rPr>
              <a:t> </a:t>
            </a:r>
            <a:r>
              <a:rPr sz="1350" kern="1200" spc="-26" dirty="0">
                <a:solidFill>
                  <a:prstClr val="white"/>
                </a:solidFill>
                <a:latin typeface="+mn-lt"/>
                <a:ea typeface="+mn-ea"/>
                <a:cs typeface="Times New Roman"/>
              </a:rPr>
              <a:t>t</a:t>
            </a:r>
            <a:r>
              <a:rPr sz="1350" kern="1200" spc="8" dirty="0">
                <a:solidFill>
                  <a:prstClr val="white"/>
                </a:solidFill>
                <a:latin typeface="+mn-lt"/>
                <a:ea typeface="+mn-ea"/>
                <a:cs typeface="Times New Roman"/>
              </a:rPr>
              <a:t>h</a:t>
            </a:r>
            <a:r>
              <a:rPr sz="1350" kern="1200" spc="-15" dirty="0">
                <a:solidFill>
                  <a:prstClr val="white"/>
                </a:solidFill>
                <a:latin typeface="+mn-lt"/>
                <a:ea typeface="+mn-ea"/>
                <a:cs typeface="Times New Roman"/>
              </a:rPr>
              <a:t>re</a:t>
            </a:r>
            <a:r>
              <a:rPr sz="1350" kern="1200" spc="-4" dirty="0">
                <a:solidFill>
                  <a:prstClr val="white"/>
                </a:solidFill>
                <a:latin typeface="+mn-lt"/>
                <a:ea typeface="+mn-ea"/>
                <a:cs typeface="Times New Roman"/>
              </a:rPr>
              <a:t>e</a:t>
            </a:r>
            <a:r>
              <a:rPr sz="1350" kern="1200" dirty="0">
                <a:solidFill>
                  <a:prstClr val="white"/>
                </a:solidFill>
                <a:latin typeface="+mn-lt"/>
                <a:ea typeface="+mn-ea"/>
                <a:cs typeface="Times New Roman"/>
              </a:rPr>
              <a:t> </a:t>
            </a:r>
            <a:r>
              <a:rPr sz="1350" kern="1200" spc="30" dirty="0">
                <a:solidFill>
                  <a:prstClr val="white"/>
                </a:solidFill>
                <a:latin typeface="+mn-lt"/>
                <a:ea typeface="+mn-ea"/>
                <a:cs typeface="Times New Roman"/>
              </a:rPr>
              <a:t> </a:t>
            </a:r>
            <a:r>
              <a:rPr sz="1350" kern="1200" spc="-15" dirty="0">
                <a:solidFill>
                  <a:prstClr val="white"/>
                </a:solidFill>
                <a:latin typeface="+mn-lt"/>
                <a:ea typeface="+mn-ea"/>
                <a:cs typeface="Times New Roman"/>
              </a:rPr>
              <a:t>e</a:t>
            </a:r>
            <a:r>
              <a:rPr sz="1350" kern="1200" spc="34" dirty="0">
                <a:solidFill>
                  <a:prstClr val="white"/>
                </a:solidFill>
                <a:latin typeface="+mn-lt"/>
                <a:ea typeface="+mn-ea"/>
                <a:cs typeface="Times New Roman"/>
              </a:rPr>
              <a:t>x</a:t>
            </a:r>
            <a:r>
              <a:rPr sz="1350" kern="1200" spc="8" dirty="0">
                <a:solidFill>
                  <a:prstClr val="white"/>
                </a:solidFill>
                <a:latin typeface="+mn-lt"/>
                <a:ea typeface="+mn-ea"/>
                <a:cs typeface="Times New Roman"/>
              </a:rPr>
              <a:t>p</a:t>
            </a:r>
            <a:r>
              <a:rPr sz="1350" kern="1200" spc="-15" dirty="0">
                <a:solidFill>
                  <a:prstClr val="white"/>
                </a:solidFill>
                <a:latin typeface="+mn-lt"/>
                <a:ea typeface="+mn-ea"/>
                <a:cs typeface="Times New Roman"/>
              </a:rPr>
              <a:t>er</a:t>
            </a:r>
            <a:r>
              <a:rPr sz="1350" kern="1200" dirty="0">
                <a:solidFill>
                  <a:prstClr val="white"/>
                </a:solidFill>
                <a:latin typeface="+mn-lt"/>
                <a:ea typeface="+mn-ea"/>
                <a:cs typeface="Times New Roman"/>
              </a:rPr>
              <a:t>i</a:t>
            </a:r>
            <a:r>
              <a:rPr sz="1350" kern="1200" spc="-11" dirty="0">
                <a:solidFill>
                  <a:prstClr val="white"/>
                </a:solidFill>
                <a:latin typeface="+mn-lt"/>
                <a:ea typeface="+mn-ea"/>
                <a:cs typeface="Times New Roman"/>
              </a:rPr>
              <a:t>e</a:t>
            </a:r>
            <a:r>
              <a:rPr sz="1350" kern="1200" spc="8" dirty="0">
                <a:solidFill>
                  <a:prstClr val="white"/>
                </a:solidFill>
                <a:latin typeface="+mn-lt"/>
                <a:ea typeface="+mn-ea"/>
                <a:cs typeface="Times New Roman"/>
              </a:rPr>
              <a:t>n</a:t>
            </a:r>
            <a:r>
              <a:rPr sz="1350" kern="1200" spc="-15" dirty="0">
                <a:solidFill>
                  <a:prstClr val="white"/>
                </a:solidFill>
                <a:latin typeface="+mn-lt"/>
                <a:ea typeface="+mn-ea"/>
                <a:cs typeface="Times New Roman"/>
              </a:rPr>
              <a:t>ce</a:t>
            </a:r>
            <a:r>
              <a:rPr sz="1350" kern="1200" spc="-4" dirty="0">
                <a:solidFill>
                  <a:prstClr val="white"/>
                </a:solidFill>
                <a:latin typeface="+mn-lt"/>
                <a:ea typeface="+mn-ea"/>
                <a:cs typeface="Times New Roman"/>
              </a:rPr>
              <a:t>d</a:t>
            </a:r>
            <a:r>
              <a:rPr sz="1350" kern="1200" spc="26" dirty="0">
                <a:solidFill>
                  <a:prstClr val="white"/>
                </a:solidFill>
                <a:latin typeface="+mn-lt"/>
                <a:ea typeface="+mn-ea"/>
                <a:cs typeface="Times New Roman"/>
              </a:rPr>
              <a:t> </a:t>
            </a:r>
            <a:r>
              <a:rPr sz="1350" kern="1200" spc="38" dirty="0">
                <a:solidFill>
                  <a:prstClr val="white"/>
                </a:solidFill>
                <a:latin typeface="+mn-lt"/>
                <a:ea typeface="+mn-ea"/>
                <a:cs typeface="Times New Roman"/>
              </a:rPr>
              <a:t>a</a:t>
            </a:r>
            <a:r>
              <a:rPr sz="1350" kern="1200" dirty="0">
                <a:solidFill>
                  <a:prstClr val="white"/>
                </a:solidFill>
                <a:latin typeface="+mn-lt"/>
                <a:ea typeface="+mn-ea"/>
                <a:cs typeface="Times New Roman"/>
              </a:rPr>
              <a:t>t</a:t>
            </a:r>
            <a:r>
              <a:rPr sz="1350" kern="1200" spc="-8" dirty="0">
                <a:solidFill>
                  <a:prstClr val="white"/>
                </a:solidFill>
                <a:latin typeface="+mn-lt"/>
                <a:ea typeface="+mn-ea"/>
                <a:cs typeface="Times New Roman"/>
              </a:rPr>
              <a:t> </a:t>
            </a:r>
            <a:r>
              <a:rPr sz="1350" kern="1200" dirty="0">
                <a:solidFill>
                  <a:prstClr val="white"/>
                </a:solidFill>
                <a:latin typeface="+mn-lt"/>
                <a:ea typeface="+mn-ea"/>
                <a:cs typeface="Times New Roman"/>
              </a:rPr>
              <a:t>l</a:t>
            </a:r>
            <a:r>
              <a:rPr sz="1350" kern="1200" spc="-15" dirty="0">
                <a:solidFill>
                  <a:prstClr val="white"/>
                </a:solidFill>
                <a:latin typeface="+mn-lt"/>
                <a:ea typeface="+mn-ea"/>
                <a:cs typeface="Times New Roman"/>
              </a:rPr>
              <a:t>e</a:t>
            </a:r>
            <a:r>
              <a:rPr sz="1350" kern="1200" spc="34" dirty="0">
                <a:solidFill>
                  <a:prstClr val="white"/>
                </a:solidFill>
                <a:latin typeface="+mn-lt"/>
                <a:ea typeface="+mn-ea"/>
                <a:cs typeface="Times New Roman"/>
              </a:rPr>
              <a:t>a</a:t>
            </a:r>
            <a:r>
              <a:rPr sz="1350" kern="1200" spc="19" dirty="0">
                <a:solidFill>
                  <a:prstClr val="white"/>
                </a:solidFill>
                <a:latin typeface="+mn-lt"/>
                <a:ea typeface="+mn-ea"/>
                <a:cs typeface="Times New Roman"/>
              </a:rPr>
              <a:t>s</a:t>
            </a:r>
            <a:r>
              <a:rPr sz="1350" kern="1200" dirty="0">
                <a:solidFill>
                  <a:prstClr val="white"/>
                </a:solidFill>
                <a:latin typeface="+mn-lt"/>
                <a:ea typeface="+mn-ea"/>
                <a:cs typeface="Times New Roman"/>
              </a:rPr>
              <a:t>t</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8" dirty="0">
                <a:solidFill>
                  <a:prstClr val="white"/>
                </a:solidFill>
                <a:latin typeface="+mn-lt"/>
                <a:ea typeface="+mn-ea"/>
                <a:cs typeface="Times New Roman"/>
              </a:rPr>
              <a:t>n</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i="1" kern="1200" spc="-15" dirty="0">
                <a:solidFill>
                  <a:prstClr val="white"/>
                </a:solidFill>
                <a:latin typeface="+mn-lt"/>
                <a:ea typeface="+mn-ea"/>
                <a:cs typeface="Times New Roman"/>
              </a:rPr>
              <a:t>c</a:t>
            </a:r>
            <a:r>
              <a:rPr sz="1350" i="1" kern="1200" spc="34" dirty="0">
                <a:solidFill>
                  <a:prstClr val="white"/>
                </a:solidFill>
                <a:latin typeface="+mn-lt"/>
                <a:ea typeface="+mn-ea"/>
                <a:cs typeface="Times New Roman"/>
              </a:rPr>
              <a:t>a</a:t>
            </a:r>
            <a:r>
              <a:rPr sz="1350" i="1" kern="1200" dirty="0">
                <a:solidFill>
                  <a:prstClr val="white"/>
                </a:solidFill>
                <a:latin typeface="+mn-lt"/>
                <a:ea typeface="+mn-ea"/>
                <a:cs typeface="Times New Roman"/>
              </a:rPr>
              <a:t>t</a:t>
            </a:r>
            <a:r>
              <a:rPr sz="1350" i="1" kern="1200" spc="-15" dirty="0">
                <a:solidFill>
                  <a:prstClr val="white"/>
                </a:solidFill>
                <a:latin typeface="+mn-lt"/>
                <a:ea typeface="+mn-ea"/>
                <a:cs typeface="Times New Roman"/>
              </a:rPr>
              <a:t>e</a:t>
            </a:r>
            <a:r>
              <a:rPr sz="1350" i="1" kern="1200" spc="-41" dirty="0">
                <a:solidFill>
                  <a:prstClr val="white"/>
                </a:solidFill>
                <a:latin typeface="+mn-lt"/>
                <a:ea typeface="+mn-ea"/>
                <a:cs typeface="Times New Roman"/>
              </a:rPr>
              <a:t>g</a:t>
            </a:r>
            <a:r>
              <a:rPr sz="1350" i="1" kern="1200" spc="38" dirty="0">
                <a:solidFill>
                  <a:prstClr val="white"/>
                </a:solidFill>
                <a:latin typeface="+mn-lt"/>
                <a:ea typeface="+mn-ea"/>
                <a:cs typeface="Times New Roman"/>
              </a:rPr>
              <a:t>o</a:t>
            </a:r>
            <a:r>
              <a:rPr sz="1350" i="1" kern="1200" spc="-56" dirty="0">
                <a:solidFill>
                  <a:prstClr val="white"/>
                </a:solidFill>
                <a:latin typeface="+mn-lt"/>
                <a:ea typeface="+mn-ea"/>
                <a:cs typeface="Times New Roman"/>
              </a:rPr>
              <a:t>r</a:t>
            </a:r>
            <a:r>
              <a:rPr sz="1350" i="1" kern="1200" spc="-4" dirty="0">
                <a:solidFill>
                  <a:prstClr val="white"/>
                </a:solidFill>
                <a:latin typeface="+mn-lt"/>
                <a:ea typeface="+mn-ea"/>
                <a:cs typeface="Times New Roman"/>
              </a:rPr>
              <a:t>y</a:t>
            </a:r>
            <a:r>
              <a:rPr sz="1350" i="1"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f</a:t>
            </a:r>
            <a:r>
              <a:rPr sz="1350" kern="1200" spc="-83" dirty="0">
                <a:solidFill>
                  <a:prstClr val="white"/>
                </a:solidFill>
                <a:latin typeface="+mn-lt"/>
                <a:ea typeface="+mn-ea"/>
                <a:cs typeface="Times New Roman"/>
              </a:rPr>
              <a:t> </a:t>
            </a:r>
            <a:r>
              <a:rPr sz="1350" kern="1200" spc="-8" dirty="0">
                <a:solidFill>
                  <a:prstClr val="white"/>
                </a:solidFill>
                <a:latin typeface="+mn-lt"/>
                <a:ea typeface="+mn-ea"/>
                <a:cs typeface="Times New Roman"/>
              </a:rPr>
              <a:t>AC</a:t>
            </a:r>
            <a:r>
              <a:rPr sz="1350" kern="1200" spc="19" dirty="0">
                <a:solidFill>
                  <a:prstClr val="white"/>
                </a:solidFill>
                <a:latin typeface="+mn-lt"/>
                <a:ea typeface="+mn-ea"/>
                <a:cs typeface="Times New Roman"/>
              </a:rPr>
              <a:t>E</a:t>
            </a:r>
            <a:r>
              <a:rPr sz="1350" kern="1200" dirty="0">
                <a:solidFill>
                  <a:prstClr val="white"/>
                </a:solidFill>
                <a:latin typeface="+mn-lt"/>
                <a:ea typeface="+mn-ea"/>
                <a:cs typeface="Times New Roman"/>
              </a:rPr>
              <a:t>.</a:t>
            </a:r>
          </a:p>
          <a:p>
            <a:pPr marL="321469" marR="147638" indent="-85725">
              <a:spcBef>
                <a:spcPts val="165"/>
              </a:spcBef>
              <a:buFont typeface="Times New Roman"/>
              <a:buChar char="•"/>
              <a:tabLst>
                <a:tab pos="321944" algn="l"/>
              </a:tabLst>
            </a:pPr>
            <a:r>
              <a:rPr sz="1350" kern="1200" spc="19" dirty="0">
                <a:solidFill>
                  <a:prstClr val="white"/>
                </a:solidFill>
                <a:latin typeface="+mn-lt"/>
                <a:ea typeface="+mn-ea"/>
                <a:cs typeface="Times New Roman"/>
              </a:rPr>
              <a:t>I</a:t>
            </a:r>
            <a:r>
              <a:rPr sz="1350" kern="1200" dirty="0">
                <a:solidFill>
                  <a:prstClr val="white"/>
                </a:solidFill>
                <a:latin typeface="+mn-lt"/>
                <a:ea typeface="+mn-ea"/>
                <a:cs typeface="Times New Roman"/>
              </a:rPr>
              <a:t>f</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a</a:t>
            </a:r>
            <a:r>
              <a:rPr sz="1350" kern="1200" spc="8" dirty="0">
                <a:solidFill>
                  <a:prstClr val="white"/>
                </a:solidFill>
                <a:latin typeface="+mn-lt"/>
                <a:ea typeface="+mn-ea"/>
                <a:cs typeface="Times New Roman"/>
              </a:rPr>
              <a:t>n</a:t>
            </a:r>
            <a:r>
              <a:rPr sz="1350" kern="1200" dirty="0">
                <a:solidFill>
                  <a:prstClr val="white"/>
                </a:solidFill>
                <a:latin typeface="+mn-lt"/>
                <a:ea typeface="+mn-ea"/>
                <a:cs typeface="Times New Roman"/>
              </a:rPr>
              <a:t>y</a:t>
            </a:r>
            <a:r>
              <a:rPr sz="1350" kern="1200" spc="56"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8" dirty="0">
                <a:solidFill>
                  <a:prstClr val="white"/>
                </a:solidFill>
                <a:latin typeface="+mn-lt"/>
                <a:ea typeface="+mn-ea"/>
                <a:cs typeface="Times New Roman"/>
              </a:rPr>
              <a:t>n</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spc="-8" dirty="0">
                <a:solidFill>
                  <a:prstClr val="white"/>
                </a:solidFill>
                <a:latin typeface="+mn-lt"/>
                <a:ea typeface="+mn-ea"/>
                <a:cs typeface="Times New Roman"/>
              </a:rPr>
              <a:t>AC</a:t>
            </a:r>
            <a:r>
              <a:rPr sz="1350" kern="1200" spc="-4" dirty="0">
                <a:solidFill>
                  <a:prstClr val="white"/>
                </a:solidFill>
                <a:latin typeface="+mn-lt"/>
                <a:ea typeface="+mn-ea"/>
                <a:cs typeface="Times New Roman"/>
              </a:rPr>
              <a:t>E</a:t>
            </a:r>
            <a:r>
              <a:rPr sz="1350" kern="1200" spc="41" dirty="0">
                <a:solidFill>
                  <a:prstClr val="white"/>
                </a:solidFill>
                <a:latin typeface="+mn-lt"/>
                <a:ea typeface="+mn-ea"/>
                <a:cs typeface="Times New Roman"/>
              </a:rPr>
              <a:t> </a:t>
            </a:r>
            <a:r>
              <a:rPr sz="1350" kern="1200" dirty="0">
                <a:solidFill>
                  <a:prstClr val="white"/>
                </a:solidFill>
                <a:latin typeface="+mn-lt"/>
                <a:ea typeface="+mn-ea"/>
                <a:cs typeface="Times New Roman"/>
              </a:rPr>
              <a:t>is</a:t>
            </a:r>
            <a:r>
              <a:rPr sz="1350" kern="1200" spc="-38" dirty="0">
                <a:solidFill>
                  <a:prstClr val="white"/>
                </a:solidFill>
                <a:latin typeface="+mn-lt"/>
                <a:ea typeface="+mn-ea"/>
                <a:cs typeface="Times New Roman"/>
              </a:rPr>
              <a:t> </a:t>
            </a:r>
            <a:r>
              <a:rPr sz="1350" kern="1200" spc="8" dirty="0">
                <a:solidFill>
                  <a:prstClr val="white"/>
                </a:solidFill>
                <a:latin typeface="+mn-lt"/>
                <a:ea typeface="+mn-ea"/>
                <a:cs typeface="Times New Roman"/>
              </a:rPr>
              <a:t>p</a:t>
            </a:r>
            <a:r>
              <a:rPr sz="1350" kern="1200" spc="-15" dirty="0">
                <a:solidFill>
                  <a:prstClr val="white"/>
                </a:solidFill>
                <a:latin typeface="+mn-lt"/>
                <a:ea typeface="+mn-ea"/>
                <a:cs typeface="Times New Roman"/>
              </a:rPr>
              <a:t>re</a:t>
            </a:r>
            <a:r>
              <a:rPr sz="1350" kern="1200" spc="19" dirty="0">
                <a:solidFill>
                  <a:prstClr val="white"/>
                </a:solidFill>
                <a:latin typeface="+mn-lt"/>
                <a:ea typeface="+mn-ea"/>
                <a:cs typeface="Times New Roman"/>
              </a:rPr>
              <a:t>s</a:t>
            </a:r>
            <a:r>
              <a:rPr sz="1350" kern="1200" spc="-15" dirty="0">
                <a:solidFill>
                  <a:prstClr val="white"/>
                </a:solidFill>
                <a:latin typeface="+mn-lt"/>
                <a:ea typeface="+mn-ea"/>
                <a:cs typeface="Times New Roman"/>
              </a:rPr>
              <a:t>e</a:t>
            </a:r>
            <a:r>
              <a:rPr sz="1350" kern="1200" spc="8" dirty="0">
                <a:solidFill>
                  <a:prstClr val="white"/>
                </a:solidFill>
                <a:latin typeface="+mn-lt"/>
                <a:ea typeface="+mn-ea"/>
                <a:cs typeface="Times New Roman"/>
              </a:rPr>
              <a:t>n</a:t>
            </a:r>
            <a:r>
              <a:rPr sz="1350" kern="1200" spc="-26" dirty="0">
                <a:solidFill>
                  <a:prstClr val="white"/>
                </a:solidFill>
                <a:latin typeface="+mn-lt"/>
                <a:ea typeface="+mn-ea"/>
                <a:cs typeface="Times New Roman"/>
              </a:rPr>
              <a:t>t</a:t>
            </a:r>
            <a:r>
              <a:rPr sz="1350" kern="1200" dirty="0">
                <a:solidFill>
                  <a:prstClr val="white"/>
                </a:solidFill>
                <a:latin typeface="+mn-lt"/>
                <a:ea typeface="+mn-ea"/>
                <a:cs typeface="Times New Roman"/>
              </a:rPr>
              <a:t>,</a:t>
            </a:r>
            <a:r>
              <a:rPr sz="1350" kern="1200" spc="38" dirty="0">
                <a:solidFill>
                  <a:prstClr val="white"/>
                </a:solidFill>
                <a:latin typeface="+mn-lt"/>
                <a:ea typeface="+mn-ea"/>
                <a:cs typeface="Times New Roman"/>
              </a:rPr>
              <a:t> </a:t>
            </a:r>
            <a:r>
              <a:rPr sz="1350" kern="1200" spc="-26" dirty="0">
                <a:solidFill>
                  <a:prstClr val="white"/>
                </a:solidFill>
                <a:latin typeface="+mn-lt"/>
                <a:ea typeface="+mn-ea"/>
                <a:cs typeface="Times New Roman"/>
              </a:rPr>
              <a:t>t</a:t>
            </a:r>
            <a:r>
              <a:rPr sz="1350" kern="1200" spc="8" dirty="0">
                <a:solidFill>
                  <a:prstClr val="white"/>
                </a:solidFill>
                <a:latin typeface="+mn-lt"/>
                <a:ea typeface="+mn-ea"/>
                <a:cs typeface="Times New Roman"/>
              </a:rPr>
              <a:t>h</a:t>
            </a:r>
            <a:r>
              <a:rPr sz="1350" kern="1200" spc="-15" dirty="0">
                <a:solidFill>
                  <a:prstClr val="white"/>
                </a:solidFill>
                <a:latin typeface="+mn-lt"/>
                <a:ea typeface="+mn-ea"/>
                <a:cs typeface="Times New Roman"/>
              </a:rPr>
              <a:t>er</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dirty="0">
                <a:solidFill>
                  <a:prstClr val="white"/>
                </a:solidFill>
                <a:latin typeface="+mn-lt"/>
                <a:ea typeface="+mn-ea"/>
                <a:cs typeface="Times New Roman"/>
              </a:rPr>
              <a:t>is</a:t>
            </a:r>
            <a:r>
              <a:rPr sz="1350" kern="1200" spc="-38" dirty="0">
                <a:solidFill>
                  <a:prstClr val="white"/>
                </a:solidFill>
                <a:latin typeface="+mn-lt"/>
                <a:ea typeface="+mn-ea"/>
                <a:cs typeface="Times New Roman"/>
              </a:rPr>
              <a:t> </a:t>
            </a:r>
            <a:r>
              <a:rPr sz="1350" kern="1200" spc="38" dirty="0">
                <a:solidFill>
                  <a:prstClr val="white"/>
                </a:solidFill>
                <a:latin typeface="+mn-lt"/>
                <a:ea typeface="+mn-ea"/>
                <a:cs typeface="Times New Roman"/>
              </a:rPr>
              <a:t>a</a:t>
            </a:r>
            <a:r>
              <a:rPr sz="1350" kern="1200" dirty="0">
                <a:solidFill>
                  <a:prstClr val="white"/>
                </a:solidFill>
                <a:latin typeface="+mn-lt"/>
                <a:ea typeface="+mn-ea"/>
                <a:cs typeface="Times New Roman"/>
              </a:rPr>
              <a:t>n</a:t>
            </a:r>
            <a:r>
              <a:rPr sz="1350" kern="1200" spc="26" dirty="0">
                <a:solidFill>
                  <a:prstClr val="white"/>
                </a:solidFill>
                <a:latin typeface="+mn-lt"/>
                <a:ea typeface="+mn-ea"/>
                <a:cs typeface="Times New Roman"/>
              </a:rPr>
              <a:t> </a:t>
            </a:r>
            <a:r>
              <a:rPr sz="1350" kern="1200" spc="-38" dirty="0">
                <a:solidFill>
                  <a:prstClr val="white"/>
                </a:solidFill>
                <a:latin typeface="+mn-lt"/>
                <a:ea typeface="+mn-ea"/>
                <a:cs typeface="Times New Roman"/>
              </a:rPr>
              <a:t>8</a:t>
            </a:r>
            <a:r>
              <a:rPr sz="1350" kern="1200" spc="38" dirty="0">
                <a:solidFill>
                  <a:prstClr val="white"/>
                </a:solidFill>
                <a:latin typeface="+mn-lt"/>
                <a:ea typeface="+mn-ea"/>
                <a:cs typeface="Times New Roman"/>
              </a:rPr>
              <a:t>7</a:t>
            </a:r>
            <a:r>
              <a:rPr sz="1350" kern="1200" dirty="0">
                <a:solidFill>
                  <a:prstClr val="white"/>
                </a:solidFill>
                <a:latin typeface="+mn-lt"/>
                <a:ea typeface="+mn-ea"/>
                <a:cs typeface="Times New Roman"/>
              </a:rPr>
              <a:t>%</a:t>
            </a:r>
            <a:r>
              <a:rPr sz="1350" kern="1200" spc="-56" dirty="0">
                <a:solidFill>
                  <a:prstClr val="white"/>
                </a:solidFill>
                <a:latin typeface="+mn-lt"/>
                <a:ea typeface="+mn-ea"/>
                <a:cs typeface="Times New Roman"/>
              </a:rPr>
              <a:t> </a:t>
            </a:r>
            <a:r>
              <a:rPr sz="1350" kern="1200" spc="-15" dirty="0">
                <a:solidFill>
                  <a:prstClr val="white"/>
                </a:solidFill>
                <a:latin typeface="+mn-lt"/>
                <a:ea typeface="+mn-ea"/>
                <a:cs typeface="Times New Roman"/>
              </a:rPr>
              <a:t>c</a:t>
            </a:r>
            <a:r>
              <a:rPr sz="1350" kern="1200" spc="8" dirty="0">
                <a:solidFill>
                  <a:prstClr val="white"/>
                </a:solidFill>
                <a:latin typeface="+mn-lt"/>
                <a:ea typeface="+mn-ea"/>
                <a:cs typeface="Times New Roman"/>
              </a:rPr>
              <a:t>h</a:t>
            </a:r>
            <a:r>
              <a:rPr sz="1350" kern="1200" spc="38" dirty="0">
                <a:solidFill>
                  <a:prstClr val="white"/>
                </a:solidFill>
                <a:latin typeface="+mn-lt"/>
                <a:ea typeface="+mn-ea"/>
                <a:cs typeface="Times New Roman"/>
              </a:rPr>
              <a:t>a</a:t>
            </a:r>
            <a:r>
              <a:rPr sz="1350" kern="1200" spc="8" dirty="0">
                <a:solidFill>
                  <a:prstClr val="white"/>
                </a:solidFill>
                <a:latin typeface="+mn-lt"/>
                <a:ea typeface="+mn-ea"/>
                <a:cs typeface="Times New Roman"/>
              </a:rPr>
              <a:t>n</a:t>
            </a:r>
            <a:r>
              <a:rPr sz="1350" kern="1200" spc="-15" dirty="0">
                <a:solidFill>
                  <a:prstClr val="white"/>
                </a:solidFill>
                <a:latin typeface="+mn-lt"/>
                <a:ea typeface="+mn-ea"/>
                <a:cs typeface="Times New Roman"/>
              </a:rPr>
              <a:t>c</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i="1" kern="1200" spc="-41" dirty="0">
                <a:solidFill>
                  <a:prstClr val="white"/>
                </a:solidFill>
                <a:latin typeface="+mn-lt"/>
                <a:ea typeface="+mn-ea"/>
                <a:cs typeface="Times New Roman"/>
              </a:rPr>
              <a:t>a</a:t>
            </a:r>
            <a:r>
              <a:rPr sz="1350" i="1" kern="1200" spc="-4" dirty="0">
                <a:solidFill>
                  <a:prstClr val="white"/>
                </a:solidFill>
                <a:latin typeface="+mn-lt"/>
                <a:ea typeface="+mn-ea"/>
                <a:cs typeface="Times New Roman"/>
              </a:rPr>
              <a:t>t</a:t>
            </a:r>
            <a:r>
              <a:rPr sz="1350" i="1" kern="1200" spc="23" dirty="0">
                <a:solidFill>
                  <a:prstClr val="white"/>
                </a:solidFill>
                <a:latin typeface="+mn-lt"/>
                <a:ea typeface="+mn-ea"/>
                <a:cs typeface="Times New Roman"/>
              </a:rPr>
              <a:t> </a:t>
            </a:r>
            <a:r>
              <a:rPr sz="1350" i="1" kern="1200" dirty="0">
                <a:solidFill>
                  <a:prstClr val="white"/>
                </a:solidFill>
                <a:latin typeface="+mn-lt"/>
                <a:ea typeface="+mn-ea"/>
                <a:cs typeface="Times New Roman"/>
              </a:rPr>
              <a:t>l</a:t>
            </a:r>
            <a:r>
              <a:rPr sz="1350" i="1" kern="1200" spc="-15" dirty="0">
                <a:solidFill>
                  <a:prstClr val="white"/>
                </a:solidFill>
                <a:latin typeface="+mn-lt"/>
                <a:ea typeface="+mn-ea"/>
                <a:cs typeface="Times New Roman"/>
              </a:rPr>
              <a:t>e</a:t>
            </a:r>
            <a:r>
              <a:rPr sz="1350" i="1" kern="1200" spc="-38" dirty="0">
                <a:solidFill>
                  <a:prstClr val="white"/>
                </a:solidFill>
                <a:latin typeface="+mn-lt"/>
                <a:ea typeface="+mn-ea"/>
                <a:cs typeface="Times New Roman"/>
              </a:rPr>
              <a:t>a</a:t>
            </a:r>
            <a:r>
              <a:rPr sz="1350" i="1" kern="1200" spc="19" dirty="0">
                <a:solidFill>
                  <a:prstClr val="white"/>
                </a:solidFill>
                <a:latin typeface="+mn-lt"/>
                <a:ea typeface="+mn-ea"/>
                <a:cs typeface="Times New Roman"/>
              </a:rPr>
              <a:t>s</a:t>
            </a:r>
            <a:r>
              <a:rPr sz="1350" i="1" kern="1200" spc="-4" dirty="0">
                <a:solidFill>
                  <a:prstClr val="white"/>
                </a:solidFill>
                <a:latin typeface="+mn-lt"/>
                <a:ea typeface="+mn-ea"/>
                <a:cs typeface="Times New Roman"/>
              </a:rPr>
              <a:t>t</a:t>
            </a:r>
            <a:r>
              <a:rPr sz="1350" i="1" kern="1200" spc="23"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68" dirty="0">
                <a:solidFill>
                  <a:prstClr val="white"/>
                </a:solidFill>
                <a:latin typeface="+mn-lt"/>
                <a:ea typeface="+mn-ea"/>
                <a:cs typeface="Times New Roman"/>
              </a:rPr>
              <a:t>n</a:t>
            </a:r>
            <a:r>
              <a:rPr sz="1350" kern="1200" spc="-4" dirty="0">
                <a:solidFill>
                  <a:prstClr val="white"/>
                </a:solidFill>
                <a:latin typeface="+mn-lt"/>
                <a:ea typeface="+mn-ea"/>
                <a:cs typeface="Times New Roman"/>
              </a:rPr>
              <a:t>e </a:t>
            </a:r>
            <a:r>
              <a:rPr sz="1350" kern="1200" spc="38" dirty="0">
                <a:solidFill>
                  <a:prstClr val="white"/>
                </a:solidFill>
                <a:latin typeface="+mn-lt"/>
                <a:ea typeface="+mn-ea"/>
                <a:cs typeface="Times New Roman"/>
              </a:rPr>
              <a:t>o</a:t>
            </a:r>
            <a:r>
              <a:rPr sz="1350" kern="1200" spc="-26" dirty="0">
                <a:solidFill>
                  <a:prstClr val="white"/>
                </a:solidFill>
                <a:latin typeface="+mn-lt"/>
                <a:ea typeface="+mn-ea"/>
                <a:cs typeface="Times New Roman"/>
              </a:rPr>
              <a:t>t</a:t>
            </a:r>
            <a:r>
              <a:rPr sz="1350" kern="1200" spc="8" dirty="0">
                <a:solidFill>
                  <a:prstClr val="white"/>
                </a:solidFill>
                <a:latin typeface="+mn-lt"/>
                <a:ea typeface="+mn-ea"/>
                <a:cs typeface="Times New Roman"/>
              </a:rPr>
              <a:t>h</a:t>
            </a:r>
            <a:r>
              <a:rPr sz="1350" kern="1200" spc="-15" dirty="0">
                <a:solidFill>
                  <a:prstClr val="white"/>
                </a:solidFill>
                <a:latin typeface="+mn-lt"/>
                <a:ea typeface="+mn-ea"/>
                <a:cs typeface="Times New Roman"/>
              </a:rPr>
              <a:t>e</a:t>
            </a:r>
            <a:r>
              <a:rPr sz="1350" kern="1200" spc="-4" dirty="0">
                <a:solidFill>
                  <a:prstClr val="white"/>
                </a:solidFill>
                <a:latin typeface="+mn-lt"/>
                <a:ea typeface="+mn-ea"/>
                <a:cs typeface="Times New Roman"/>
              </a:rPr>
              <a:t>r</a:t>
            </a:r>
            <a:r>
              <a:rPr sz="1350" kern="1200" spc="8" dirty="0">
                <a:solidFill>
                  <a:prstClr val="white"/>
                </a:solidFill>
                <a:latin typeface="+mn-lt"/>
                <a:ea typeface="+mn-ea"/>
                <a:cs typeface="Times New Roman"/>
              </a:rPr>
              <a:t> </a:t>
            </a:r>
            <a:r>
              <a:rPr sz="1350" kern="1200" spc="-15" dirty="0">
                <a:solidFill>
                  <a:prstClr val="white"/>
                </a:solidFill>
                <a:latin typeface="+mn-lt"/>
                <a:ea typeface="+mn-ea"/>
                <a:cs typeface="Times New Roman"/>
              </a:rPr>
              <a:t>c</a:t>
            </a:r>
            <a:r>
              <a:rPr sz="1350" kern="1200" spc="38" dirty="0">
                <a:solidFill>
                  <a:prstClr val="white"/>
                </a:solidFill>
                <a:latin typeface="+mn-lt"/>
                <a:ea typeface="+mn-ea"/>
                <a:cs typeface="Times New Roman"/>
              </a:rPr>
              <a:t>a</a:t>
            </a:r>
            <a:r>
              <a:rPr sz="1350" kern="1200" spc="-26" dirty="0">
                <a:solidFill>
                  <a:prstClr val="white"/>
                </a:solidFill>
                <a:latin typeface="+mn-lt"/>
                <a:ea typeface="+mn-ea"/>
                <a:cs typeface="Times New Roman"/>
              </a:rPr>
              <a:t>t</a:t>
            </a:r>
            <a:r>
              <a:rPr sz="1350" kern="1200" spc="-15" dirty="0">
                <a:solidFill>
                  <a:prstClr val="white"/>
                </a:solidFill>
                <a:latin typeface="+mn-lt"/>
                <a:ea typeface="+mn-ea"/>
                <a:cs typeface="Times New Roman"/>
              </a:rPr>
              <a:t>e</a:t>
            </a:r>
            <a:r>
              <a:rPr sz="1350" kern="1200" spc="38" dirty="0">
                <a:solidFill>
                  <a:prstClr val="white"/>
                </a:solidFill>
                <a:latin typeface="+mn-lt"/>
                <a:ea typeface="+mn-ea"/>
                <a:cs typeface="Times New Roman"/>
              </a:rPr>
              <a:t>go</a:t>
            </a:r>
            <a:r>
              <a:rPr sz="1350" kern="1200" spc="-15" dirty="0">
                <a:solidFill>
                  <a:prstClr val="white"/>
                </a:solidFill>
                <a:latin typeface="+mn-lt"/>
                <a:ea typeface="+mn-ea"/>
                <a:cs typeface="Times New Roman"/>
              </a:rPr>
              <a:t>r</a:t>
            </a:r>
            <a:r>
              <a:rPr sz="1350" kern="1200" dirty="0">
                <a:solidFill>
                  <a:prstClr val="white"/>
                </a:solidFill>
                <a:latin typeface="+mn-lt"/>
                <a:ea typeface="+mn-ea"/>
                <a:cs typeface="Times New Roman"/>
              </a:rPr>
              <a:t>y</a:t>
            </a:r>
            <a:r>
              <a:rPr sz="1350" kern="1200" spc="56"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f</a:t>
            </a:r>
            <a:r>
              <a:rPr sz="1350" kern="1200" spc="-8" dirty="0">
                <a:solidFill>
                  <a:prstClr val="white"/>
                </a:solidFill>
                <a:latin typeface="+mn-lt"/>
                <a:ea typeface="+mn-ea"/>
                <a:cs typeface="Times New Roman"/>
              </a:rPr>
              <a:t> AC</a:t>
            </a:r>
            <a:r>
              <a:rPr sz="1350" kern="1200" spc="-4" dirty="0">
                <a:solidFill>
                  <a:prstClr val="white"/>
                </a:solidFill>
                <a:latin typeface="+mn-lt"/>
                <a:ea typeface="+mn-ea"/>
                <a:cs typeface="Times New Roman"/>
              </a:rPr>
              <a:t>E</a:t>
            </a:r>
            <a:r>
              <a:rPr sz="1350" kern="1200" spc="41" dirty="0">
                <a:solidFill>
                  <a:prstClr val="white"/>
                </a:solidFill>
                <a:latin typeface="+mn-lt"/>
                <a:ea typeface="+mn-ea"/>
                <a:cs typeface="Times New Roman"/>
              </a:rPr>
              <a:t> </a:t>
            </a:r>
            <a:r>
              <a:rPr sz="1350" kern="1200" dirty="0">
                <a:solidFill>
                  <a:prstClr val="white"/>
                </a:solidFill>
                <a:latin typeface="+mn-lt"/>
                <a:ea typeface="+mn-ea"/>
                <a:cs typeface="Times New Roman"/>
              </a:rPr>
              <a:t>is</a:t>
            </a:r>
            <a:r>
              <a:rPr sz="1350" kern="1200" spc="-38" dirty="0">
                <a:solidFill>
                  <a:prstClr val="white"/>
                </a:solidFill>
                <a:latin typeface="+mn-lt"/>
                <a:ea typeface="+mn-ea"/>
                <a:cs typeface="Times New Roman"/>
              </a:rPr>
              <a:t> </a:t>
            </a:r>
            <a:r>
              <a:rPr sz="1350" kern="1200" spc="8" dirty="0">
                <a:solidFill>
                  <a:prstClr val="white"/>
                </a:solidFill>
                <a:latin typeface="+mn-lt"/>
                <a:ea typeface="+mn-ea"/>
                <a:cs typeface="Times New Roman"/>
              </a:rPr>
              <a:t>p</a:t>
            </a:r>
            <a:r>
              <a:rPr sz="1350" kern="1200" spc="-15" dirty="0">
                <a:solidFill>
                  <a:prstClr val="white"/>
                </a:solidFill>
                <a:latin typeface="+mn-lt"/>
                <a:ea typeface="+mn-ea"/>
                <a:cs typeface="Times New Roman"/>
              </a:rPr>
              <a:t>re</a:t>
            </a:r>
            <a:r>
              <a:rPr sz="1350" kern="1200" spc="19" dirty="0">
                <a:solidFill>
                  <a:prstClr val="white"/>
                </a:solidFill>
                <a:latin typeface="+mn-lt"/>
                <a:ea typeface="+mn-ea"/>
                <a:cs typeface="Times New Roman"/>
              </a:rPr>
              <a:t>s</a:t>
            </a:r>
            <a:r>
              <a:rPr sz="1350" kern="1200" spc="-15" dirty="0">
                <a:solidFill>
                  <a:prstClr val="white"/>
                </a:solidFill>
                <a:latin typeface="+mn-lt"/>
                <a:ea typeface="+mn-ea"/>
                <a:cs typeface="Times New Roman"/>
              </a:rPr>
              <a:t>e</a:t>
            </a:r>
            <a:r>
              <a:rPr sz="1350" kern="1200" spc="8" dirty="0">
                <a:solidFill>
                  <a:prstClr val="white"/>
                </a:solidFill>
                <a:latin typeface="+mn-lt"/>
                <a:ea typeface="+mn-ea"/>
                <a:cs typeface="Times New Roman"/>
              </a:rPr>
              <a:t>n</a:t>
            </a:r>
            <a:r>
              <a:rPr sz="1350" kern="1200" spc="-26" dirty="0">
                <a:solidFill>
                  <a:prstClr val="white"/>
                </a:solidFill>
                <a:latin typeface="+mn-lt"/>
                <a:ea typeface="+mn-ea"/>
                <a:cs typeface="Times New Roman"/>
              </a:rPr>
              <a:t>t</a:t>
            </a:r>
            <a:r>
              <a:rPr sz="1350" kern="1200" dirty="0">
                <a:solidFill>
                  <a:prstClr val="white"/>
                </a:solidFill>
                <a:latin typeface="+mn-lt"/>
                <a:ea typeface="+mn-ea"/>
                <a:cs typeface="Times New Roman"/>
              </a:rPr>
              <a:t>,</a:t>
            </a:r>
            <a:r>
              <a:rPr sz="1350" kern="1200" spc="38" dirty="0">
                <a:solidFill>
                  <a:prstClr val="white"/>
                </a:solidFill>
                <a:latin typeface="+mn-lt"/>
                <a:ea typeface="+mn-ea"/>
                <a:cs typeface="Times New Roman"/>
              </a:rPr>
              <a:t> </a:t>
            </a:r>
            <a:r>
              <a:rPr sz="1350" kern="1200" spc="-38" dirty="0">
                <a:solidFill>
                  <a:prstClr val="white"/>
                </a:solidFill>
                <a:latin typeface="+mn-lt"/>
                <a:ea typeface="+mn-ea"/>
                <a:cs typeface="Times New Roman"/>
              </a:rPr>
              <a:t>a</a:t>
            </a:r>
            <a:r>
              <a:rPr sz="1350" kern="1200" spc="8" dirty="0">
                <a:solidFill>
                  <a:prstClr val="white"/>
                </a:solidFill>
                <a:latin typeface="+mn-lt"/>
                <a:ea typeface="+mn-ea"/>
                <a:cs typeface="Times New Roman"/>
              </a:rPr>
              <a:t>n</a:t>
            </a:r>
            <a:r>
              <a:rPr sz="1350" kern="1200" dirty="0">
                <a:solidFill>
                  <a:prstClr val="white"/>
                </a:solidFill>
                <a:latin typeface="+mn-lt"/>
                <a:ea typeface="+mn-ea"/>
                <a:cs typeface="Times New Roman"/>
              </a:rPr>
              <a:t>d</a:t>
            </a:r>
            <a:r>
              <a:rPr sz="1350" kern="1200" spc="26" dirty="0">
                <a:solidFill>
                  <a:prstClr val="white"/>
                </a:solidFill>
                <a:latin typeface="+mn-lt"/>
                <a:ea typeface="+mn-ea"/>
                <a:cs typeface="Times New Roman"/>
              </a:rPr>
              <a:t> </a:t>
            </a:r>
            <a:r>
              <a:rPr sz="1350" kern="1200" spc="-38" dirty="0">
                <a:solidFill>
                  <a:prstClr val="white"/>
                </a:solidFill>
                <a:latin typeface="+mn-lt"/>
                <a:ea typeface="+mn-ea"/>
                <a:cs typeface="Times New Roman"/>
              </a:rPr>
              <a:t>5</a:t>
            </a:r>
            <a:r>
              <a:rPr sz="1350" kern="1200" spc="38" dirty="0">
                <a:solidFill>
                  <a:prstClr val="white"/>
                </a:solidFill>
                <a:latin typeface="+mn-lt"/>
                <a:ea typeface="+mn-ea"/>
                <a:cs typeface="Times New Roman"/>
              </a:rPr>
              <a:t>0</a:t>
            </a:r>
            <a:r>
              <a:rPr sz="1350" kern="1200" dirty="0">
                <a:solidFill>
                  <a:prstClr val="white"/>
                </a:solidFill>
                <a:latin typeface="+mn-lt"/>
                <a:ea typeface="+mn-ea"/>
                <a:cs typeface="Times New Roman"/>
              </a:rPr>
              <a:t>%</a:t>
            </a:r>
            <a:r>
              <a:rPr sz="1350" kern="1200" spc="-56" dirty="0">
                <a:solidFill>
                  <a:prstClr val="white"/>
                </a:solidFill>
                <a:latin typeface="+mn-lt"/>
                <a:ea typeface="+mn-ea"/>
                <a:cs typeface="Times New Roman"/>
              </a:rPr>
              <a:t> </a:t>
            </a:r>
            <a:r>
              <a:rPr sz="1350" kern="1200" spc="-15" dirty="0">
                <a:solidFill>
                  <a:prstClr val="white"/>
                </a:solidFill>
                <a:latin typeface="+mn-lt"/>
                <a:ea typeface="+mn-ea"/>
                <a:cs typeface="Times New Roman"/>
              </a:rPr>
              <a:t>c</a:t>
            </a:r>
            <a:r>
              <a:rPr sz="1350" kern="1200" spc="8" dirty="0">
                <a:solidFill>
                  <a:prstClr val="white"/>
                </a:solidFill>
                <a:latin typeface="+mn-lt"/>
                <a:ea typeface="+mn-ea"/>
                <a:cs typeface="Times New Roman"/>
              </a:rPr>
              <a:t>h</a:t>
            </a:r>
            <a:r>
              <a:rPr sz="1350" kern="1200" spc="38" dirty="0">
                <a:solidFill>
                  <a:prstClr val="white"/>
                </a:solidFill>
                <a:latin typeface="+mn-lt"/>
                <a:ea typeface="+mn-ea"/>
                <a:cs typeface="Times New Roman"/>
              </a:rPr>
              <a:t>a</a:t>
            </a:r>
            <a:r>
              <a:rPr sz="1350" kern="1200" spc="8" dirty="0">
                <a:solidFill>
                  <a:prstClr val="white"/>
                </a:solidFill>
                <a:latin typeface="+mn-lt"/>
                <a:ea typeface="+mn-ea"/>
                <a:cs typeface="Times New Roman"/>
              </a:rPr>
              <a:t>n</a:t>
            </a:r>
            <a:r>
              <a:rPr sz="1350" kern="1200" spc="-15" dirty="0">
                <a:solidFill>
                  <a:prstClr val="white"/>
                </a:solidFill>
                <a:latin typeface="+mn-lt"/>
                <a:ea typeface="+mn-ea"/>
                <a:cs typeface="Times New Roman"/>
              </a:rPr>
              <a:t>c</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dirty="0">
                <a:solidFill>
                  <a:prstClr val="white"/>
                </a:solidFill>
                <a:latin typeface="+mn-lt"/>
                <a:ea typeface="+mn-ea"/>
                <a:cs typeface="Times New Roman"/>
              </a:rPr>
              <a:t>f</a:t>
            </a:r>
            <a:r>
              <a:rPr sz="1350" kern="1200" spc="-8" dirty="0">
                <a:solidFill>
                  <a:prstClr val="white"/>
                </a:solidFill>
                <a:latin typeface="+mn-lt"/>
                <a:ea typeface="+mn-ea"/>
                <a:cs typeface="Times New Roman"/>
              </a:rPr>
              <a:t> </a:t>
            </a:r>
            <a:r>
              <a:rPr sz="1350" kern="1200" dirty="0">
                <a:solidFill>
                  <a:prstClr val="white"/>
                </a:solidFill>
                <a:latin typeface="+mn-lt"/>
                <a:ea typeface="+mn-ea"/>
                <a:cs typeface="Times New Roman"/>
              </a:rPr>
              <a:t>3</a:t>
            </a:r>
            <a:r>
              <a:rPr sz="1350" kern="1200" spc="56" dirty="0">
                <a:solidFill>
                  <a:prstClr val="white"/>
                </a:solidFill>
                <a:latin typeface="+mn-lt"/>
                <a:ea typeface="+mn-ea"/>
                <a:cs typeface="Times New Roman"/>
              </a:rPr>
              <a:t> </a:t>
            </a:r>
            <a:r>
              <a:rPr sz="1350" kern="1200" spc="-38" dirty="0">
                <a:solidFill>
                  <a:prstClr val="white"/>
                </a:solidFill>
                <a:latin typeface="+mn-lt"/>
                <a:ea typeface="+mn-ea"/>
                <a:cs typeface="Times New Roman"/>
              </a:rPr>
              <a:t>o</a:t>
            </a:r>
            <a:r>
              <a:rPr sz="1350" kern="1200" spc="-4" dirty="0">
                <a:solidFill>
                  <a:prstClr val="white"/>
                </a:solidFill>
                <a:latin typeface="+mn-lt"/>
                <a:ea typeface="+mn-ea"/>
                <a:cs typeface="Times New Roman"/>
              </a:rPr>
              <a:t>r</a:t>
            </a:r>
            <a:r>
              <a:rPr sz="1350" kern="1200" spc="8" dirty="0">
                <a:solidFill>
                  <a:prstClr val="white"/>
                </a:solidFill>
                <a:latin typeface="+mn-lt"/>
                <a:ea typeface="+mn-ea"/>
                <a:cs typeface="Times New Roman"/>
              </a:rPr>
              <a:t> </a:t>
            </a:r>
            <a:r>
              <a:rPr sz="1350" kern="1200" spc="-4" dirty="0">
                <a:solidFill>
                  <a:prstClr val="white"/>
                </a:solidFill>
                <a:latin typeface="+mn-lt"/>
                <a:ea typeface="+mn-ea"/>
                <a:cs typeface="Times New Roman"/>
              </a:rPr>
              <a:t>&gt;</a:t>
            </a:r>
            <a:r>
              <a:rPr sz="1350" kern="1200" dirty="0">
                <a:solidFill>
                  <a:prstClr val="white"/>
                </a:solidFill>
                <a:latin typeface="+mn-lt"/>
                <a:ea typeface="+mn-ea"/>
                <a:cs typeface="Times New Roman"/>
              </a:rPr>
              <a:t>.</a:t>
            </a:r>
          </a:p>
          <a:p>
            <a:pPr marL="235744"/>
            <a:r>
              <a:rPr sz="1350" kern="1200" dirty="0">
                <a:solidFill>
                  <a:prstClr val="white"/>
                </a:solidFill>
                <a:latin typeface="+mn-lt"/>
                <a:ea typeface="+mn-ea"/>
                <a:cs typeface="Times New Roman"/>
              </a:rPr>
              <a:t>*   </a:t>
            </a:r>
            <a:r>
              <a:rPr sz="1350" kern="1200" spc="-38" dirty="0">
                <a:solidFill>
                  <a:prstClr val="white"/>
                </a:solidFill>
                <a:latin typeface="+mn-lt"/>
                <a:ea typeface="+mn-ea"/>
                <a:cs typeface="Times New Roman"/>
              </a:rPr>
              <a:t> </a:t>
            </a:r>
            <a:r>
              <a:rPr sz="1350" kern="1200" dirty="0">
                <a:solidFill>
                  <a:prstClr val="white"/>
                </a:solidFill>
                <a:latin typeface="+mn-lt"/>
                <a:ea typeface="+mn-ea"/>
                <a:cs typeface="Times New Roman"/>
              </a:rPr>
              <a:t>W</a:t>
            </a:r>
            <a:r>
              <a:rPr sz="1350" kern="1200" spc="38" dirty="0">
                <a:solidFill>
                  <a:prstClr val="white"/>
                </a:solidFill>
                <a:latin typeface="+mn-lt"/>
                <a:ea typeface="+mn-ea"/>
                <a:cs typeface="Times New Roman"/>
              </a:rPr>
              <a:t>o</a:t>
            </a:r>
            <a:r>
              <a:rPr sz="1350" kern="1200" spc="11" dirty="0">
                <a:solidFill>
                  <a:prstClr val="white"/>
                </a:solidFill>
                <a:latin typeface="+mn-lt"/>
                <a:ea typeface="+mn-ea"/>
                <a:cs typeface="Times New Roman"/>
              </a:rPr>
              <a:t>m</a:t>
            </a:r>
            <a:r>
              <a:rPr sz="1350" kern="1200" spc="-15" dirty="0">
                <a:solidFill>
                  <a:prstClr val="white"/>
                </a:solidFill>
                <a:latin typeface="+mn-lt"/>
                <a:ea typeface="+mn-ea"/>
                <a:cs typeface="Times New Roman"/>
              </a:rPr>
              <a:t>e</a:t>
            </a:r>
            <a:r>
              <a:rPr sz="1350" kern="1200" dirty="0">
                <a:solidFill>
                  <a:prstClr val="white"/>
                </a:solidFill>
                <a:latin typeface="+mn-lt"/>
                <a:ea typeface="+mn-ea"/>
                <a:cs typeface="Times New Roman"/>
              </a:rPr>
              <a:t>n</a:t>
            </a:r>
            <a:r>
              <a:rPr sz="1350" kern="1200" spc="26" dirty="0">
                <a:solidFill>
                  <a:prstClr val="white"/>
                </a:solidFill>
                <a:latin typeface="+mn-lt"/>
                <a:ea typeface="+mn-ea"/>
                <a:cs typeface="Times New Roman"/>
              </a:rPr>
              <a:t> </a:t>
            </a:r>
            <a:r>
              <a:rPr sz="1350" kern="1200" spc="38" dirty="0">
                <a:solidFill>
                  <a:prstClr val="white"/>
                </a:solidFill>
                <a:latin typeface="+mn-lt"/>
                <a:ea typeface="+mn-ea"/>
                <a:cs typeface="Times New Roman"/>
              </a:rPr>
              <a:t>a</a:t>
            </a:r>
            <a:r>
              <a:rPr sz="1350" kern="1200" spc="-15" dirty="0">
                <a:solidFill>
                  <a:prstClr val="white"/>
                </a:solidFill>
                <a:latin typeface="+mn-lt"/>
                <a:ea typeface="+mn-ea"/>
                <a:cs typeface="Times New Roman"/>
              </a:rPr>
              <a:t>r</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spc="-38" dirty="0">
                <a:solidFill>
                  <a:prstClr val="white"/>
                </a:solidFill>
                <a:latin typeface="+mn-lt"/>
                <a:ea typeface="+mn-ea"/>
                <a:cs typeface="Times New Roman"/>
              </a:rPr>
              <a:t>5</a:t>
            </a:r>
            <a:r>
              <a:rPr sz="1350" kern="1200" spc="38" dirty="0">
                <a:solidFill>
                  <a:prstClr val="white"/>
                </a:solidFill>
                <a:latin typeface="+mn-lt"/>
                <a:ea typeface="+mn-ea"/>
                <a:cs typeface="Times New Roman"/>
              </a:rPr>
              <a:t>0</a:t>
            </a:r>
            <a:r>
              <a:rPr sz="1350" kern="1200" dirty="0">
                <a:solidFill>
                  <a:prstClr val="white"/>
                </a:solidFill>
                <a:latin typeface="+mn-lt"/>
                <a:ea typeface="+mn-ea"/>
                <a:cs typeface="Times New Roman"/>
              </a:rPr>
              <a:t>%</a:t>
            </a:r>
            <a:r>
              <a:rPr sz="1350" kern="1200" spc="-56" dirty="0">
                <a:solidFill>
                  <a:prstClr val="white"/>
                </a:solidFill>
                <a:latin typeface="+mn-lt"/>
                <a:ea typeface="+mn-ea"/>
                <a:cs typeface="Times New Roman"/>
              </a:rPr>
              <a:t> </a:t>
            </a:r>
            <a:r>
              <a:rPr sz="1350" kern="1200" spc="11" dirty="0">
                <a:solidFill>
                  <a:prstClr val="white"/>
                </a:solidFill>
                <a:latin typeface="+mn-lt"/>
                <a:ea typeface="+mn-ea"/>
                <a:cs typeface="Times New Roman"/>
              </a:rPr>
              <a:t>m</a:t>
            </a:r>
            <a:r>
              <a:rPr sz="1350" kern="1200" spc="38" dirty="0">
                <a:solidFill>
                  <a:prstClr val="white"/>
                </a:solidFill>
                <a:latin typeface="+mn-lt"/>
                <a:ea typeface="+mn-ea"/>
                <a:cs typeface="Times New Roman"/>
              </a:rPr>
              <a:t>o</a:t>
            </a:r>
            <a:r>
              <a:rPr sz="1350" kern="1200" spc="-15" dirty="0">
                <a:solidFill>
                  <a:prstClr val="white"/>
                </a:solidFill>
                <a:latin typeface="+mn-lt"/>
                <a:ea typeface="+mn-ea"/>
                <a:cs typeface="Times New Roman"/>
              </a:rPr>
              <a:t>r</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spc="-75" dirty="0">
                <a:solidFill>
                  <a:prstClr val="white"/>
                </a:solidFill>
                <a:latin typeface="+mn-lt"/>
                <a:ea typeface="+mn-ea"/>
                <a:cs typeface="Times New Roman"/>
              </a:rPr>
              <a:t>l</a:t>
            </a:r>
            <a:r>
              <a:rPr sz="1350" kern="1200" dirty="0">
                <a:solidFill>
                  <a:prstClr val="white"/>
                </a:solidFill>
                <a:latin typeface="+mn-lt"/>
                <a:ea typeface="+mn-ea"/>
                <a:cs typeface="Times New Roman"/>
              </a:rPr>
              <a:t>i</a:t>
            </a:r>
            <a:r>
              <a:rPr sz="1350" kern="1200" spc="8" dirty="0">
                <a:solidFill>
                  <a:prstClr val="white"/>
                </a:solidFill>
                <a:latin typeface="+mn-lt"/>
                <a:ea typeface="+mn-ea"/>
                <a:cs typeface="Times New Roman"/>
              </a:rPr>
              <a:t>k</a:t>
            </a:r>
            <a:r>
              <a:rPr sz="1350" kern="1200" spc="-15" dirty="0">
                <a:solidFill>
                  <a:prstClr val="white"/>
                </a:solidFill>
                <a:latin typeface="+mn-lt"/>
                <a:ea typeface="+mn-ea"/>
                <a:cs typeface="Times New Roman"/>
              </a:rPr>
              <a:t>e</a:t>
            </a:r>
            <a:r>
              <a:rPr sz="1350" kern="1200" dirty="0">
                <a:solidFill>
                  <a:prstClr val="white"/>
                </a:solidFill>
                <a:latin typeface="+mn-lt"/>
                <a:ea typeface="+mn-ea"/>
                <a:cs typeface="Times New Roman"/>
              </a:rPr>
              <a:t>ly</a:t>
            </a:r>
            <a:r>
              <a:rPr sz="1350" kern="1200" spc="56" dirty="0">
                <a:solidFill>
                  <a:prstClr val="white"/>
                </a:solidFill>
                <a:latin typeface="+mn-lt"/>
                <a:ea typeface="+mn-ea"/>
                <a:cs typeface="Times New Roman"/>
              </a:rPr>
              <a:t> </a:t>
            </a:r>
            <a:r>
              <a:rPr sz="1350" kern="1200" spc="-26" dirty="0">
                <a:solidFill>
                  <a:prstClr val="white"/>
                </a:solidFill>
                <a:latin typeface="+mn-lt"/>
                <a:ea typeface="+mn-ea"/>
                <a:cs typeface="Times New Roman"/>
              </a:rPr>
              <a:t>t</a:t>
            </a:r>
            <a:r>
              <a:rPr sz="1350" kern="1200" spc="8" dirty="0">
                <a:solidFill>
                  <a:prstClr val="white"/>
                </a:solidFill>
                <a:latin typeface="+mn-lt"/>
                <a:ea typeface="+mn-ea"/>
                <a:cs typeface="Times New Roman"/>
              </a:rPr>
              <a:t>h</a:t>
            </a:r>
            <a:r>
              <a:rPr sz="1350" kern="1200" spc="-38" dirty="0">
                <a:solidFill>
                  <a:prstClr val="white"/>
                </a:solidFill>
                <a:latin typeface="+mn-lt"/>
                <a:ea typeface="+mn-ea"/>
                <a:cs typeface="Times New Roman"/>
              </a:rPr>
              <a:t>a</a:t>
            </a:r>
            <a:r>
              <a:rPr sz="1350" kern="1200" dirty="0">
                <a:solidFill>
                  <a:prstClr val="white"/>
                </a:solidFill>
                <a:latin typeface="+mn-lt"/>
                <a:ea typeface="+mn-ea"/>
                <a:cs typeface="Times New Roman"/>
              </a:rPr>
              <a:t>n</a:t>
            </a:r>
            <a:r>
              <a:rPr sz="1350" kern="1200" spc="26" dirty="0">
                <a:solidFill>
                  <a:prstClr val="white"/>
                </a:solidFill>
                <a:latin typeface="+mn-lt"/>
                <a:ea typeface="+mn-ea"/>
                <a:cs typeface="Times New Roman"/>
              </a:rPr>
              <a:t> </a:t>
            </a:r>
            <a:r>
              <a:rPr sz="1350" kern="1200" spc="11" dirty="0">
                <a:solidFill>
                  <a:prstClr val="white"/>
                </a:solidFill>
                <a:latin typeface="+mn-lt"/>
                <a:ea typeface="+mn-ea"/>
                <a:cs typeface="Times New Roman"/>
              </a:rPr>
              <a:t>m</a:t>
            </a:r>
            <a:r>
              <a:rPr sz="1350" kern="1200" spc="-15" dirty="0">
                <a:solidFill>
                  <a:prstClr val="white"/>
                </a:solidFill>
                <a:latin typeface="+mn-lt"/>
                <a:ea typeface="+mn-ea"/>
                <a:cs typeface="Times New Roman"/>
              </a:rPr>
              <a:t>e</a:t>
            </a:r>
            <a:r>
              <a:rPr sz="1350" kern="1200" dirty="0">
                <a:solidFill>
                  <a:prstClr val="white"/>
                </a:solidFill>
                <a:latin typeface="+mn-lt"/>
                <a:ea typeface="+mn-ea"/>
                <a:cs typeface="Times New Roman"/>
              </a:rPr>
              <a:t>n</a:t>
            </a:r>
            <a:r>
              <a:rPr sz="1350" kern="1200" spc="26" dirty="0">
                <a:solidFill>
                  <a:prstClr val="white"/>
                </a:solidFill>
                <a:latin typeface="+mn-lt"/>
                <a:ea typeface="+mn-ea"/>
                <a:cs typeface="Times New Roman"/>
              </a:rPr>
              <a:t> </a:t>
            </a:r>
            <a:r>
              <a:rPr sz="1350" kern="1200" spc="-26" dirty="0">
                <a:solidFill>
                  <a:prstClr val="white"/>
                </a:solidFill>
                <a:latin typeface="+mn-lt"/>
                <a:ea typeface="+mn-ea"/>
                <a:cs typeface="Times New Roman"/>
              </a:rPr>
              <a:t>t</a:t>
            </a:r>
            <a:r>
              <a:rPr sz="1350" kern="1200" dirty="0">
                <a:solidFill>
                  <a:prstClr val="white"/>
                </a:solidFill>
                <a:latin typeface="+mn-lt"/>
                <a:ea typeface="+mn-ea"/>
                <a:cs typeface="Times New Roman"/>
              </a:rPr>
              <a:t>o</a:t>
            </a:r>
            <a:r>
              <a:rPr sz="1350" kern="1200" spc="-19" dirty="0">
                <a:solidFill>
                  <a:prstClr val="white"/>
                </a:solidFill>
                <a:latin typeface="+mn-lt"/>
                <a:ea typeface="+mn-ea"/>
                <a:cs typeface="Times New Roman"/>
              </a:rPr>
              <a:t> </a:t>
            </a:r>
            <a:r>
              <a:rPr sz="1350" kern="1200" spc="8" dirty="0">
                <a:solidFill>
                  <a:prstClr val="white"/>
                </a:solidFill>
                <a:latin typeface="+mn-lt"/>
                <a:ea typeface="+mn-ea"/>
                <a:cs typeface="Times New Roman"/>
              </a:rPr>
              <a:t>h</a:t>
            </a:r>
            <a:r>
              <a:rPr sz="1350" kern="1200" spc="38" dirty="0">
                <a:solidFill>
                  <a:prstClr val="white"/>
                </a:solidFill>
                <a:latin typeface="+mn-lt"/>
                <a:ea typeface="+mn-ea"/>
                <a:cs typeface="Times New Roman"/>
              </a:rPr>
              <a:t>a</a:t>
            </a:r>
            <a:r>
              <a:rPr sz="1350" kern="1200" spc="-38" dirty="0">
                <a:solidFill>
                  <a:prstClr val="white"/>
                </a:solidFill>
                <a:latin typeface="+mn-lt"/>
                <a:ea typeface="+mn-ea"/>
                <a:cs typeface="Times New Roman"/>
              </a:rPr>
              <a:t>v</a:t>
            </a:r>
            <a:r>
              <a:rPr sz="1350" kern="1200" spc="-4" dirty="0">
                <a:solidFill>
                  <a:prstClr val="white"/>
                </a:solidFill>
                <a:latin typeface="+mn-lt"/>
                <a:ea typeface="+mn-ea"/>
                <a:cs typeface="Times New Roman"/>
              </a:rPr>
              <a:t>e</a:t>
            </a:r>
            <a:r>
              <a:rPr sz="1350" kern="1200" spc="8" dirty="0">
                <a:solidFill>
                  <a:prstClr val="white"/>
                </a:solidFill>
                <a:latin typeface="+mn-lt"/>
                <a:ea typeface="+mn-ea"/>
                <a:cs typeface="Times New Roman"/>
              </a:rPr>
              <a:t> </a:t>
            </a:r>
            <a:r>
              <a:rPr sz="1350" kern="1200" dirty="0">
                <a:solidFill>
                  <a:prstClr val="white"/>
                </a:solidFill>
                <a:latin typeface="+mn-lt"/>
                <a:ea typeface="+mn-ea"/>
                <a:cs typeface="Times New Roman"/>
              </a:rPr>
              <a:t>a</a:t>
            </a:r>
            <a:r>
              <a:rPr sz="1350" kern="1200" spc="-19" dirty="0">
                <a:solidFill>
                  <a:prstClr val="white"/>
                </a:solidFill>
                <a:latin typeface="+mn-lt"/>
                <a:ea typeface="+mn-ea"/>
                <a:cs typeface="Times New Roman"/>
              </a:rPr>
              <a:t> </a:t>
            </a:r>
            <a:r>
              <a:rPr sz="1350" kern="1200" spc="8" dirty="0">
                <a:solidFill>
                  <a:prstClr val="white"/>
                </a:solidFill>
                <a:latin typeface="+mn-lt"/>
                <a:ea typeface="+mn-ea"/>
                <a:cs typeface="Times New Roman"/>
              </a:rPr>
              <a:t>S</a:t>
            </a:r>
            <a:r>
              <a:rPr sz="1350" kern="1200" spc="-15" dirty="0">
                <a:solidFill>
                  <a:prstClr val="white"/>
                </a:solidFill>
                <a:latin typeface="+mn-lt"/>
                <a:ea typeface="+mn-ea"/>
                <a:cs typeface="Times New Roman"/>
              </a:rPr>
              <a:t>c</a:t>
            </a:r>
            <a:r>
              <a:rPr sz="1350" kern="1200" spc="38" dirty="0">
                <a:solidFill>
                  <a:prstClr val="white"/>
                </a:solidFill>
                <a:latin typeface="+mn-lt"/>
                <a:ea typeface="+mn-ea"/>
                <a:cs typeface="Times New Roman"/>
              </a:rPr>
              <a:t>o</a:t>
            </a:r>
            <a:r>
              <a:rPr sz="1350" kern="1200" spc="-15" dirty="0">
                <a:solidFill>
                  <a:prstClr val="white"/>
                </a:solidFill>
                <a:latin typeface="+mn-lt"/>
                <a:ea typeface="+mn-ea"/>
                <a:cs typeface="Times New Roman"/>
              </a:rPr>
              <a:t>r</a:t>
            </a:r>
            <a:r>
              <a:rPr sz="1350" kern="1200" spc="-4" dirty="0">
                <a:solidFill>
                  <a:prstClr val="white"/>
                </a:solidFill>
                <a:latin typeface="+mn-lt"/>
                <a:ea typeface="+mn-ea"/>
                <a:cs typeface="Times New Roman"/>
              </a:rPr>
              <a:t>e</a:t>
            </a:r>
            <a:r>
              <a:rPr sz="1350" kern="1200" spc="-68" dirty="0">
                <a:solidFill>
                  <a:prstClr val="white"/>
                </a:solidFill>
                <a:latin typeface="+mn-lt"/>
                <a:ea typeface="+mn-ea"/>
                <a:cs typeface="Times New Roman"/>
              </a:rPr>
              <a:t> </a:t>
            </a:r>
            <a:r>
              <a:rPr sz="1350" kern="1200" spc="-4" dirty="0">
                <a:solidFill>
                  <a:prstClr val="white"/>
                </a:solidFill>
                <a:latin typeface="+mn-lt"/>
                <a:ea typeface="+mn-ea"/>
                <a:cs typeface="Times New Roman"/>
              </a:rPr>
              <a:t>&gt;</a:t>
            </a:r>
            <a:r>
              <a:rPr sz="1350" kern="1200" spc="38" dirty="0">
                <a:solidFill>
                  <a:prstClr val="white"/>
                </a:solidFill>
                <a:latin typeface="+mn-lt"/>
                <a:ea typeface="+mn-ea"/>
                <a:cs typeface="Times New Roman"/>
              </a:rPr>
              <a:t>5</a:t>
            </a:r>
            <a:r>
              <a:rPr sz="1350" kern="1200" dirty="0">
                <a:solidFill>
                  <a:prstClr val="white"/>
                </a:solidFill>
                <a:latin typeface="+mn-lt"/>
                <a:ea typeface="+mn-ea"/>
                <a:cs typeface="Times New Roman"/>
              </a:rPr>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2575" y="1732189"/>
            <a:ext cx="131445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988891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342900"/>
            <a:ext cx="5827059"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80588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bject 109"/>
          <p:cNvSpPr txBox="1"/>
          <p:nvPr/>
        </p:nvSpPr>
        <p:spPr>
          <a:xfrm>
            <a:off x="2118029" y="939002"/>
            <a:ext cx="4743450" cy="3524042"/>
          </a:xfrm>
          <a:prstGeom prst="rect">
            <a:avLst/>
          </a:prstGeom>
          <a:ln w="12700">
            <a:noFill/>
          </a:ln>
        </p:spPr>
        <p:txBody>
          <a:bodyPr vert="horz" wrap="square" lIns="0" tIns="0" rIns="0" bIns="0" rtlCol="0">
            <a:spAutoFit/>
          </a:bodyPr>
          <a:lstStyle/>
          <a:p>
            <a:pPr marL="10478"/>
            <a:r>
              <a:rPr sz="1800" b="1" u="heavy" kern="1200" spc="-26" dirty="0" smtClean="0">
                <a:solidFill>
                  <a:prstClr val="white"/>
                </a:solidFill>
                <a:latin typeface="+mj-lt"/>
                <a:ea typeface="+mn-ea"/>
                <a:cs typeface="Times New Roman"/>
              </a:rPr>
              <a:t>H</a:t>
            </a:r>
            <a:r>
              <a:rPr sz="1800" b="1" u="heavy" kern="1200" spc="-4" dirty="0" smtClean="0">
                <a:solidFill>
                  <a:prstClr val="white"/>
                </a:solidFill>
                <a:latin typeface="+mj-lt"/>
                <a:ea typeface="+mn-ea"/>
                <a:cs typeface="Times New Roman"/>
              </a:rPr>
              <a:t>ea</a:t>
            </a:r>
            <a:r>
              <a:rPr sz="1800" b="1" u="heavy" kern="1200" spc="-23" dirty="0" smtClean="0">
                <a:solidFill>
                  <a:prstClr val="white"/>
                </a:solidFill>
                <a:latin typeface="+mj-lt"/>
                <a:ea typeface="+mn-ea"/>
                <a:cs typeface="Times New Roman"/>
              </a:rPr>
              <a:t>l</a:t>
            </a:r>
            <a:r>
              <a:rPr sz="1800" b="1" u="heavy" kern="1200" spc="23" dirty="0" smtClean="0">
                <a:solidFill>
                  <a:prstClr val="white"/>
                </a:solidFill>
                <a:latin typeface="+mj-lt"/>
                <a:ea typeface="+mn-ea"/>
                <a:cs typeface="Times New Roman"/>
              </a:rPr>
              <a:t>t</a:t>
            </a:r>
            <a:r>
              <a:rPr sz="1800" b="1" u="heavy" kern="1200" dirty="0" smtClean="0">
                <a:solidFill>
                  <a:prstClr val="white"/>
                </a:solidFill>
                <a:latin typeface="+mj-lt"/>
                <a:ea typeface="+mn-ea"/>
                <a:cs typeface="Times New Roman"/>
              </a:rPr>
              <a:t>h</a:t>
            </a:r>
            <a:r>
              <a:rPr sz="1800" b="1" u="heavy" kern="1200" spc="38" dirty="0" smtClean="0">
                <a:solidFill>
                  <a:prstClr val="white"/>
                </a:solidFill>
                <a:latin typeface="+mj-lt"/>
                <a:ea typeface="+mn-ea"/>
                <a:cs typeface="Times New Roman"/>
              </a:rPr>
              <a:t> </a:t>
            </a:r>
            <a:r>
              <a:rPr sz="1800" b="1" u="heavy" kern="1200" spc="15" dirty="0" smtClean="0">
                <a:solidFill>
                  <a:prstClr val="white"/>
                </a:solidFill>
                <a:latin typeface="+mj-lt"/>
                <a:ea typeface="+mn-ea"/>
                <a:cs typeface="Times New Roman"/>
              </a:rPr>
              <a:t>R</a:t>
            </a:r>
            <a:r>
              <a:rPr sz="1800" b="1" u="heavy" kern="1200" spc="-23" dirty="0" smtClean="0">
                <a:solidFill>
                  <a:prstClr val="white"/>
                </a:solidFill>
                <a:latin typeface="+mj-lt"/>
                <a:ea typeface="+mn-ea"/>
                <a:cs typeface="Times New Roman"/>
              </a:rPr>
              <a:t>i</a:t>
            </a:r>
            <a:r>
              <a:rPr sz="1800" b="1" u="heavy" kern="1200" spc="-11" dirty="0" smtClean="0">
                <a:solidFill>
                  <a:prstClr val="white"/>
                </a:solidFill>
                <a:latin typeface="+mj-lt"/>
                <a:ea typeface="+mn-ea"/>
                <a:cs typeface="Times New Roman"/>
              </a:rPr>
              <a:t>s</a:t>
            </a:r>
            <a:r>
              <a:rPr sz="1800" b="1" u="heavy" kern="1200" spc="-34" dirty="0" smtClean="0">
                <a:solidFill>
                  <a:prstClr val="white"/>
                </a:solidFill>
                <a:latin typeface="+mj-lt"/>
                <a:ea typeface="+mn-ea"/>
                <a:cs typeface="Times New Roman"/>
              </a:rPr>
              <a:t>k</a:t>
            </a:r>
            <a:r>
              <a:rPr sz="1800" b="1" u="heavy" kern="1200" dirty="0" smtClean="0">
                <a:solidFill>
                  <a:prstClr val="white"/>
                </a:solidFill>
                <a:latin typeface="+mj-lt"/>
                <a:ea typeface="+mn-ea"/>
                <a:cs typeface="Times New Roman"/>
              </a:rPr>
              <a:t>s</a:t>
            </a:r>
            <a:endParaRPr lang="en-US" sz="1800" b="1" u="heavy" kern="1200" dirty="0" smtClean="0">
              <a:solidFill>
                <a:prstClr val="white"/>
              </a:solidFill>
              <a:latin typeface="+mj-lt"/>
              <a:ea typeface="+mn-ea"/>
              <a:cs typeface="Times New Roman"/>
            </a:endParaRPr>
          </a:p>
          <a:p>
            <a:pPr marL="10478"/>
            <a:endParaRPr sz="1800" kern="1200" dirty="0">
              <a:solidFill>
                <a:prstClr val="white"/>
              </a:solidFill>
              <a:latin typeface="+mj-lt"/>
              <a:ea typeface="+mn-ea"/>
              <a:cs typeface="Times New Roman"/>
            </a:endParaRPr>
          </a:p>
          <a:p>
            <a:pPr marL="76676" algn="ctr"/>
            <a:r>
              <a:rPr sz="2100" b="1" kern="1200" spc="4" dirty="0">
                <a:solidFill>
                  <a:prstClr val="white"/>
                </a:solidFill>
                <a:latin typeface="+mj-lt"/>
                <a:ea typeface="+mn-ea"/>
                <a:cs typeface="Arial Black"/>
              </a:rPr>
              <a:t>C</a:t>
            </a:r>
            <a:r>
              <a:rPr sz="2100" b="1" kern="1200" spc="15" dirty="0">
                <a:solidFill>
                  <a:prstClr val="white"/>
                </a:solidFill>
                <a:latin typeface="+mj-lt"/>
                <a:ea typeface="+mn-ea"/>
                <a:cs typeface="Arial Black"/>
              </a:rPr>
              <a:t>h</a:t>
            </a:r>
            <a:r>
              <a:rPr sz="2100" b="1" kern="1200" spc="-26" dirty="0">
                <a:solidFill>
                  <a:prstClr val="white"/>
                </a:solidFill>
                <a:latin typeface="+mj-lt"/>
                <a:ea typeface="+mn-ea"/>
                <a:cs typeface="Arial Black"/>
              </a:rPr>
              <a:t>il</a:t>
            </a:r>
            <a:r>
              <a:rPr sz="2100" b="1" kern="1200" spc="15" dirty="0">
                <a:solidFill>
                  <a:prstClr val="white"/>
                </a:solidFill>
                <a:latin typeface="+mj-lt"/>
                <a:ea typeface="+mn-ea"/>
                <a:cs typeface="Arial Black"/>
              </a:rPr>
              <a:t>dhoo</a:t>
            </a:r>
            <a:r>
              <a:rPr sz="2100" b="1" kern="1200" spc="-8" dirty="0">
                <a:solidFill>
                  <a:prstClr val="white"/>
                </a:solidFill>
                <a:latin typeface="+mj-lt"/>
                <a:ea typeface="+mn-ea"/>
                <a:cs typeface="Arial Black"/>
              </a:rPr>
              <a:t>d</a:t>
            </a:r>
            <a:r>
              <a:rPr sz="2100" b="1" kern="1200" dirty="0">
                <a:solidFill>
                  <a:prstClr val="white"/>
                </a:solidFill>
                <a:latin typeface="+mj-lt"/>
                <a:ea typeface="+mn-ea"/>
                <a:cs typeface="Arial Black"/>
              </a:rPr>
              <a:t> </a:t>
            </a:r>
            <a:r>
              <a:rPr sz="2100" b="1" kern="1200" spc="-19" dirty="0">
                <a:solidFill>
                  <a:prstClr val="white"/>
                </a:solidFill>
                <a:latin typeface="+mj-lt"/>
                <a:ea typeface="+mn-ea"/>
                <a:cs typeface="Arial Black"/>
              </a:rPr>
              <a:t>E</a:t>
            </a:r>
            <a:r>
              <a:rPr sz="2100" b="1" kern="1200" spc="15" dirty="0">
                <a:solidFill>
                  <a:prstClr val="white"/>
                </a:solidFill>
                <a:latin typeface="+mj-lt"/>
                <a:ea typeface="+mn-ea"/>
                <a:cs typeface="Arial Black"/>
              </a:rPr>
              <a:t>xpe</a:t>
            </a:r>
            <a:r>
              <a:rPr sz="2100" b="1" kern="1200" spc="-38" dirty="0">
                <a:solidFill>
                  <a:prstClr val="white"/>
                </a:solidFill>
                <a:latin typeface="+mj-lt"/>
                <a:ea typeface="+mn-ea"/>
                <a:cs typeface="Arial Black"/>
              </a:rPr>
              <a:t>r</a:t>
            </a:r>
            <a:r>
              <a:rPr sz="2100" b="1" kern="1200" spc="-26" dirty="0">
                <a:solidFill>
                  <a:prstClr val="white"/>
                </a:solidFill>
                <a:latin typeface="+mj-lt"/>
                <a:ea typeface="+mn-ea"/>
                <a:cs typeface="Arial Black"/>
              </a:rPr>
              <a:t>i</a:t>
            </a:r>
            <a:r>
              <a:rPr sz="2100" b="1" kern="1200" spc="15" dirty="0">
                <a:solidFill>
                  <a:prstClr val="white"/>
                </a:solidFill>
                <a:latin typeface="+mj-lt"/>
                <a:ea typeface="+mn-ea"/>
                <a:cs typeface="Arial Black"/>
              </a:rPr>
              <a:t>ence</a:t>
            </a:r>
            <a:r>
              <a:rPr sz="2100" b="1" kern="1200" spc="-8" dirty="0">
                <a:solidFill>
                  <a:prstClr val="white"/>
                </a:solidFill>
                <a:latin typeface="+mj-lt"/>
                <a:ea typeface="+mn-ea"/>
                <a:cs typeface="Arial Black"/>
              </a:rPr>
              <a:t>s</a:t>
            </a:r>
            <a:r>
              <a:rPr sz="2100" b="1" kern="1200" spc="116" dirty="0">
                <a:solidFill>
                  <a:prstClr val="white"/>
                </a:solidFill>
                <a:latin typeface="+mj-lt"/>
                <a:ea typeface="+mn-ea"/>
                <a:cs typeface="Arial Black"/>
              </a:rPr>
              <a:t> </a:t>
            </a:r>
            <a:r>
              <a:rPr sz="2100" b="1" kern="1200" spc="-19" dirty="0">
                <a:solidFill>
                  <a:prstClr val="white"/>
                </a:solidFill>
                <a:latin typeface="+mj-lt"/>
                <a:ea typeface="+mn-ea"/>
                <a:cs typeface="Arial Black"/>
              </a:rPr>
              <a:t>vs</a:t>
            </a:r>
            <a:r>
              <a:rPr sz="2100" b="1" kern="1200" dirty="0">
                <a:solidFill>
                  <a:prstClr val="white"/>
                </a:solidFill>
                <a:latin typeface="+mj-lt"/>
                <a:ea typeface="+mn-ea"/>
                <a:cs typeface="Arial Black"/>
              </a:rPr>
              <a:t>.</a:t>
            </a:r>
            <a:endParaRPr sz="2100" kern="1200" dirty="0">
              <a:solidFill>
                <a:prstClr val="white"/>
              </a:solidFill>
              <a:latin typeface="+mj-lt"/>
              <a:ea typeface="+mn-ea"/>
              <a:cs typeface="Arial Black"/>
            </a:endParaRPr>
          </a:p>
          <a:p>
            <a:pPr marL="63818" algn="ctr"/>
            <a:r>
              <a:rPr sz="2100" b="1" kern="1200" spc="4" dirty="0">
                <a:solidFill>
                  <a:prstClr val="white"/>
                </a:solidFill>
                <a:latin typeface="+mj-lt"/>
                <a:ea typeface="+mn-ea"/>
                <a:cs typeface="Arial Black"/>
              </a:rPr>
              <a:t>A</a:t>
            </a:r>
            <a:r>
              <a:rPr sz="2100" b="1" kern="1200" spc="15" dirty="0">
                <a:solidFill>
                  <a:prstClr val="white"/>
                </a:solidFill>
                <a:latin typeface="+mj-lt"/>
                <a:ea typeface="+mn-ea"/>
                <a:cs typeface="Arial Black"/>
              </a:rPr>
              <a:t>du</a:t>
            </a:r>
            <a:r>
              <a:rPr sz="2100" b="1" kern="1200" spc="-26" dirty="0">
                <a:solidFill>
                  <a:prstClr val="white"/>
                </a:solidFill>
                <a:latin typeface="+mj-lt"/>
                <a:ea typeface="+mn-ea"/>
                <a:cs typeface="Arial Black"/>
              </a:rPr>
              <a:t>l</a:t>
            </a:r>
            <a:r>
              <a:rPr sz="2100" b="1" kern="1200" spc="-4" dirty="0">
                <a:solidFill>
                  <a:prstClr val="white"/>
                </a:solidFill>
                <a:latin typeface="+mj-lt"/>
                <a:ea typeface="+mn-ea"/>
                <a:cs typeface="Arial Black"/>
              </a:rPr>
              <a:t>t</a:t>
            </a:r>
            <a:r>
              <a:rPr sz="2100" b="1" kern="1200" spc="90" dirty="0">
                <a:solidFill>
                  <a:prstClr val="white"/>
                </a:solidFill>
                <a:latin typeface="+mj-lt"/>
                <a:ea typeface="+mn-ea"/>
                <a:cs typeface="Arial Black"/>
              </a:rPr>
              <a:t> </a:t>
            </a:r>
            <a:r>
              <a:rPr sz="2100" b="1" kern="1200" spc="4" dirty="0">
                <a:solidFill>
                  <a:prstClr val="white"/>
                </a:solidFill>
                <a:latin typeface="+mj-lt"/>
                <a:ea typeface="+mn-ea"/>
                <a:cs typeface="Arial Black"/>
              </a:rPr>
              <a:t>A</a:t>
            </a:r>
            <a:r>
              <a:rPr sz="2100" b="1" kern="1200" spc="-30" dirty="0">
                <a:solidFill>
                  <a:prstClr val="white"/>
                </a:solidFill>
                <a:latin typeface="+mj-lt"/>
                <a:ea typeface="+mn-ea"/>
                <a:cs typeface="Arial Black"/>
              </a:rPr>
              <a:t>l</a:t>
            </a:r>
            <a:r>
              <a:rPr sz="2100" b="1" kern="1200" spc="15" dirty="0">
                <a:solidFill>
                  <a:prstClr val="white"/>
                </a:solidFill>
                <a:latin typeface="+mj-lt"/>
                <a:ea typeface="+mn-ea"/>
                <a:cs typeface="Arial Black"/>
              </a:rPr>
              <a:t>coho</a:t>
            </a:r>
            <a:r>
              <a:rPr sz="2100" b="1" kern="1200" spc="-26" dirty="0">
                <a:solidFill>
                  <a:prstClr val="white"/>
                </a:solidFill>
                <a:latin typeface="+mj-lt"/>
                <a:ea typeface="+mn-ea"/>
                <a:cs typeface="Arial Black"/>
              </a:rPr>
              <a:t>li</a:t>
            </a:r>
            <a:r>
              <a:rPr sz="2100" b="1" kern="1200" spc="-19" dirty="0">
                <a:solidFill>
                  <a:prstClr val="white"/>
                </a:solidFill>
                <a:latin typeface="+mj-lt"/>
                <a:ea typeface="+mn-ea"/>
                <a:cs typeface="Arial Black"/>
              </a:rPr>
              <a:t>s</a:t>
            </a:r>
            <a:r>
              <a:rPr sz="2100" b="1" kern="1200" spc="-8" dirty="0">
                <a:solidFill>
                  <a:prstClr val="white"/>
                </a:solidFill>
                <a:latin typeface="+mj-lt"/>
                <a:ea typeface="+mn-ea"/>
                <a:cs typeface="Arial Black"/>
              </a:rPr>
              <a:t>m</a:t>
            </a:r>
            <a:endParaRPr sz="2100" kern="1200" dirty="0">
              <a:solidFill>
                <a:prstClr val="white"/>
              </a:solidFill>
              <a:latin typeface="+mj-lt"/>
              <a:ea typeface="+mn-ea"/>
              <a:cs typeface="Arial Black"/>
            </a:endParaRPr>
          </a:p>
          <a:p>
            <a:pPr defTabSz="346472">
              <a:spcBef>
                <a:spcPts val="42"/>
              </a:spcBef>
              <a:tabLst>
                <a:tab pos="3089672" algn="l"/>
              </a:tabLst>
            </a:pPr>
            <a:r>
              <a:rPr lang="en-US" sz="1600" kern="1200" dirty="0">
                <a:solidFill>
                  <a:prstClr val="white"/>
                </a:solidFill>
                <a:latin typeface="+mj-lt"/>
                <a:ea typeface="+mn-ea"/>
                <a:cs typeface="Times New Roman"/>
              </a:rPr>
              <a:t>	</a:t>
            </a:r>
            <a:r>
              <a:rPr lang="en-US" sz="1350" b="1" kern="1200" dirty="0">
                <a:solidFill>
                  <a:prstClr val="white"/>
                </a:solidFill>
                <a:latin typeface="Times New Roman"/>
                <a:ea typeface="+mn-ea"/>
                <a:cs typeface="Times New Roman"/>
              </a:rPr>
              <a:t>	</a:t>
            </a:r>
            <a:endParaRPr sz="1350" b="1" kern="1200" dirty="0">
              <a:solidFill>
                <a:prstClr val="white"/>
              </a:solidFill>
              <a:latin typeface="Times New Roman"/>
              <a:ea typeface="+mn-ea"/>
              <a:cs typeface="Times New Roman"/>
            </a:endParaRPr>
          </a:p>
          <a:p>
            <a:pPr>
              <a:spcBef>
                <a:spcPts val="24"/>
              </a:spcBef>
              <a:tabLst>
                <a:tab pos="1884760" algn="l"/>
                <a:tab pos="3089672" algn="l"/>
              </a:tabLst>
            </a:pPr>
            <a:r>
              <a:rPr lang="en-US" sz="1350" kern="1200" dirty="0">
                <a:solidFill>
                  <a:prstClr val="white"/>
                </a:solidFill>
                <a:latin typeface="Times New Roman"/>
                <a:ea typeface="+mn-ea"/>
                <a:cs typeface="Times New Roman"/>
              </a:rPr>
              <a:t>	</a:t>
            </a:r>
            <a:r>
              <a:rPr lang="en-US" sz="1350" b="1" kern="1200" dirty="0">
                <a:solidFill>
                  <a:prstClr val="white"/>
                </a:solidFill>
                <a:latin typeface="Times New Roman"/>
                <a:ea typeface="+mn-ea"/>
                <a:cs typeface="Times New Roman"/>
              </a:rPr>
              <a:t>	 </a:t>
            </a:r>
            <a:r>
              <a:rPr lang="en-US" sz="1350" b="1" kern="1200" dirty="0" smtClean="0">
                <a:solidFill>
                  <a:prstClr val="white"/>
                </a:solidFill>
                <a:latin typeface="Times New Roman"/>
                <a:ea typeface="+mn-ea"/>
                <a:cs typeface="Times New Roman"/>
              </a:rPr>
              <a:t>    </a:t>
            </a:r>
            <a:r>
              <a:rPr lang="en-US" sz="1350" b="1" kern="1200" dirty="0" smtClean="0">
                <a:solidFill>
                  <a:prstClr val="white"/>
                </a:solidFill>
                <a:latin typeface="+mn-lt"/>
                <a:ea typeface="+mn-ea"/>
                <a:cs typeface="Times New Roman"/>
              </a:rPr>
              <a:t>4</a:t>
            </a:r>
            <a:r>
              <a:rPr lang="en-US" sz="1350" b="1" kern="1200" dirty="0">
                <a:solidFill>
                  <a:prstClr val="white"/>
                </a:solidFill>
                <a:latin typeface="+mn-lt"/>
                <a:ea typeface="+mn-ea"/>
                <a:cs typeface="Times New Roman"/>
              </a:rPr>
              <a:t>+</a:t>
            </a:r>
            <a:endParaRPr lang="en-US" sz="1350" kern="1200" dirty="0">
              <a:solidFill>
                <a:prstClr val="white"/>
              </a:solidFill>
              <a:latin typeface="+mn-lt"/>
              <a:ea typeface="+mn-ea"/>
              <a:cs typeface="Times New Roman"/>
            </a:endParaRPr>
          </a:p>
          <a:p>
            <a:pPr marR="247174">
              <a:tabLst>
                <a:tab pos="1288256" algn="l"/>
              </a:tabLst>
            </a:pPr>
            <a:r>
              <a:rPr lang="en-US" sz="1350" b="1" kern="1200" dirty="0">
                <a:solidFill>
                  <a:prstClr val="white"/>
                </a:solidFill>
                <a:latin typeface="Times New Roman"/>
                <a:ea typeface="+mn-ea"/>
                <a:cs typeface="Times New Roman"/>
              </a:rPr>
              <a:t>	</a:t>
            </a:r>
          </a:p>
          <a:p>
            <a:pPr marR="247174"/>
            <a:r>
              <a:rPr lang="en-US" sz="1350" b="1" kern="1200" dirty="0">
                <a:solidFill>
                  <a:prstClr val="white"/>
                </a:solidFill>
                <a:latin typeface="Times New Roman"/>
                <a:ea typeface="+mn-ea"/>
                <a:cs typeface="Times New Roman"/>
              </a:rPr>
              <a:t>	</a:t>
            </a:r>
          </a:p>
          <a:p>
            <a:pPr marR="247174">
              <a:tabLst>
                <a:tab pos="2570560" algn="l"/>
              </a:tabLst>
            </a:pPr>
            <a:r>
              <a:rPr lang="en-US" sz="1350" b="1" kern="1200" dirty="0">
                <a:solidFill>
                  <a:prstClr val="white"/>
                </a:solidFill>
                <a:latin typeface="Times New Roman"/>
                <a:ea typeface="+mn-ea"/>
                <a:cs typeface="Times New Roman"/>
              </a:rPr>
              <a:t>	</a:t>
            </a:r>
            <a:r>
              <a:rPr lang="en-US" sz="1350" b="1" kern="1200" dirty="0" smtClean="0">
                <a:solidFill>
                  <a:prstClr val="white"/>
                </a:solidFill>
                <a:latin typeface="Times New Roman"/>
                <a:ea typeface="+mn-ea"/>
                <a:cs typeface="Times New Roman"/>
              </a:rPr>
              <a:t>	</a:t>
            </a:r>
            <a:r>
              <a:rPr lang="en-US" sz="1350" b="1" kern="1200" dirty="0" smtClean="0">
                <a:solidFill>
                  <a:prstClr val="white"/>
                </a:solidFill>
                <a:latin typeface="+mn-lt"/>
                <a:ea typeface="+mn-ea"/>
                <a:cs typeface="Times New Roman"/>
              </a:rPr>
              <a:t>3</a:t>
            </a:r>
            <a:endParaRPr lang="en-US" sz="1350" b="1" kern="1200" dirty="0">
              <a:solidFill>
                <a:prstClr val="white"/>
              </a:solidFill>
              <a:latin typeface="+mn-lt"/>
              <a:ea typeface="+mn-ea"/>
              <a:cs typeface="Times New Roman"/>
            </a:endParaRPr>
          </a:p>
          <a:p>
            <a:pPr marR="247174">
              <a:tabLst>
                <a:tab pos="1884760" algn="l"/>
              </a:tabLst>
            </a:pPr>
            <a:r>
              <a:rPr lang="en-US" sz="1350" b="1" kern="1200" dirty="0">
                <a:solidFill>
                  <a:prstClr val="white"/>
                </a:solidFill>
                <a:latin typeface="Times New Roman"/>
                <a:ea typeface="+mn-ea"/>
                <a:cs typeface="Times New Roman"/>
              </a:rPr>
              <a:t>	</a:t>
            </a:r>
            <a:r>
              <a:rPr lang="en-US" sz="1350" b="1" kern="1200" dirty="0" smtClean="0">
                <a:solidFill>
                  <a:prstClr val="white"/>
                </a:solidFill>
                <a:latin typeface="Times New Roman"/>
                <a:ea typeface="+mn-ea"/>
                <a:cs typeface="Times New Roman"/>
              </a:rPr>
              <a:t>   </a:t>
            </a:r>
            <a:r>
              <a:rPr lang="en-US" sz="1350" b="1" kern="1200" dirty="0" smtClean="0">
                <a:solidFill>
                  <a:prstClr val="white"/>
                </a:solidFill>
                <a:latin typeface="+mn-lt"/>
                <a:ea typeface="+mn-ea"/>
                <a:cs typeface="Times New Roman"/>
              </a:rPr>
              <a:t>2</a:t>
            </a:r>
            <a:endParaRPr lang="en-US" sz="1350" b="1" kern="1200" dirty="0">
              <a:solidFill>
                <a:prstClr val="white"/>
              </a:solidFill>
              <a:latin typeface="+mn-lt"/>
              <a:ea typeface="+mn-ea"/>
              <a:cs typeface="Times New Roman"/>
            </a:endParaRPr>
          </a:p>
          <a:p>
            <a:pPr marR="247174"/>
            <a:endParaRPr lang="en-US" sz="1350" b="1" kern="1200" dirty="0">
              <a:solidFill>
                <a:prstClr val="white"/>
              </a:solidFill>
              <a:latin typeface="+mn-lt"/>
              <a:ea typeface="+mn-ea"/>
              <a:cs typeface="Times New Roman"/>
            </a:endParaRPr>
          </a:p>
          <a:p>
            <a:pPr marR="247174"/>
            <a:r>
              <a:rPr lang="en-US" sz="1350" b="1" kern="1200" dirty="0">
                <a:solidFill>
                  <a:prstClr val="white"/>
                </a:solidFill>
                <a:latin typeface="+mn-lt"/>
                <a:ea typeface="+mn-ea"/>
                <a:cs typeface="Times New Roman"/>
              </a:rPr>
              <a:t>	</a:t>
            </a:r>
            <a:r>
              <a:rPr lang="en-US" sz="1350" b="1" kern="1200" dirty="0" smtClean="0">
                <a:solidFill>
                  <a:prstClr val="white"/>
                </a:solidFill>
                <a:latin typeface="+mn-lt"/>
                <a:ea typeface="+mn-ea"/>
                <a:cs typeface="Times New Roman"/>
              </a:rPr>
              <a:t>              1</a:t>
            </a:r>
            <a:r>
              <a:rPr lang="en-US" sz="1350" b="1" kern="1200" dirty="0" smtClean="0">
                <a:solidFill>
                  <a:prstClr val="white"/>
                </a:solidFill>
                <a:latin typeface="Times New Roman"/>
                <a:ea typeface="+mn-ea"/>
                <a:cs typeface="Times New Roman"/>
              </a:rPr>
              <a:t>	</a:t>
            </a:r>
            <a:r>
              <a:rPr lang="en-US" sz="1350" b="1" kern="1200" dirty="0">
                <a:solidFill>
                  <a:prstClr val="white"/>
                </a:solidFill>
                <a:latin typeface="Times New Roman"/>
                <a:ea typeface="+mn-ea"/>
                <a:cs typeface="Times New Roman"/>
              </a:rPr>
              <a:t>	1</a:t>
            </a:r>
          </a:p>
          <a:p>
            <a:pPr marR="247174"/>
            <a:r>
              <a:rPr lang="en-US" sz="1350" b="1" kern="1200" dirty="0">
                <a:solidFill>
                  <a:prstClr val="white"/>
                </a:solidFill>
                <a:latin typeface="Times New Roman"/>
                <a:ea typeface="+mn-ea"/>
                <a:cs typeface="Times New Roman"/>
              </a:rPr>
              <a:t> </a:t>
            </a:r>
            <a:r>
              <a:rPr lang="en-US" sz="1350" b="1" kern="1200" dirty="0" smtClean="0">
                <a:solidFill>
                  <a:prstClr val="white"/>
                </a:solidFill>
                <a:latin typeface="Times New Roman"/>
                <a:ea typeface="+mn-ea"/>
                <a:cs typeface="Times New Roman"/>
              </a:rPr>
              <a:t>           	</a:t>
            </a:r>
            <a:r>
              <a:rPr lang="en-US" sz="1350" b="1" kern="1200" dirty="0" smtClean="0">
                <a:solidFill>
                  <a:prstClr val="white"/>
                </a:solidFill>
                <a:latin typeface="+mn-lt"/>
                <a:ea typeface="+mn-ea"/>
                <a:cs typeface="Times New Roman"/>
              </a:rPr>
              <a:t>0</a:t>
            </a:r>
            <a:endParaRPr lang="en-US" sz="1350" b="1" kern="1200" dirty="0">
              <a:solidFill>
                <a:prstClr val="white"/>
              </a:solidFill>
              <a:latin typeface="+mn-lt"/>
              <a:ea typeface="+mn-ea"/>
              <a:cs typeface="Times New Roman"/>
            </a:endParaRPr>
          </a:p>
          <a:p>
            <a:pPr marR="247174"/>
            <a:endParaRPr lang="en-US" sz="1350" b="1" kern="1200" dirty="0">
              <a:solidFill>
                <a:prstClr val="white"/>
              </a:solidFill>
              <a:latin typeface="Times New Roman"/>
              <a:ea typeface="+mn-ea"/>
              <a:cs typeface="Times New Roman"/>
            </a:endParaRPr>
          </a:p>
          <a:p>
            <a:pPr marR="247174"/>
            <a:endParaRPr lang="en-US" sz="1350" b="1" kern="1200" dirty="0">
              <a:solidFill>
                <a:prstClr val="white"/>
              </a:solidFill>
              <a:latin typeface="Times New Roman"/>
              <a:ea typeface="+mn-ea"/>
              <a:cs typeface="Times New Roman"/>
            </a:endParaRPr>
          </a:p>
        </p:txBody>
      </p:sp>
      <p:sp>
        <p:nvSpPr>
          <p:cNvPr id="5" name="object 98"/>
          <p:cNvSpPr/>
          <p:nvPr/>
        </p:nvSpPr>
        <p:spPr>
          <a:xfrm>
            <a:off x="2824576" y="4159993"/>
            <a:ext cx="571500" cy="285750"/>
          </a:xfrm>
          <a:custGeom>
            <a:avLst/>
            <a:gdLst/>
            <a:ahLst/>
            <a:cxnLst/>
            <a:rect l="l" t="t" r="r" b="b"/>
            <a:pathLst>
              <a:path w="320675" h="218440">
                <a:moveTo>
                  <a:pt x="0" y="0"/>
                </a:moveTo>
                <a:lnTo>
                  <a:pt x="320099" y="0"/>
                </a:lnTo>
                <a:lnTo>
                  <a:pt x="320099" y="217819"/>
                </a:lnTo>
                <a:lnTo>
                  <a:pt x="0" y="217819"/>
                </a:lnTo>
                <a:lnTo>
                  <a:pt x="0" y="0"/>
                </a:lnTo>
                <a:close/>
              </a:path>
            </a:pathLst>
          </a:custGeom>
          <a:solidFill>
            <a:srgbClr val="8E5E42"/>
          </a:solidFill>
          <a:ln>
            <a:solidFill>
              <a:srgbClr val="000000"/>
            </a:solidFill>
          </a:ln>
        </p:spPr>
        <p:txBody>
          <a:bodyPr wrap="square" lIns="0" tIns="0" rIns="0" bIns="0" rtlCol="0"/>
          <a:lstStyle/>
          <a:p>
            <a:endParaRPr sz="1350" kern="1200">
              <a:solidFill>
                <a:prstClr val="black"/>
              </a:solidFill>
              <a:latin typeface="Calibri"/>
              <a:ea typeface="+mn-ea"/>
              <a:cs typeface="+mn-cs"/>
            </a:endParaRPr>
          </a:p>
        </p:txBody>
      </p:sp>
      <p:sp>
        <p:nvSpPr>
          <p:cNvPr id="6" name="object 100"/>
          <p:cNvSpPr/>
          <p:nvPr/>
        </p:nvSpPr>
        <p:spPr>
          <a:xfrm>
            <a:off x="3396076" y="3874243"/>
            <a:ext cx="514350" cy="571500"/>
          </a:xfrm>
          <a:custGeom>
            <a:avLst/>
            <a:gdLst/>
            <a:ahLst/>
            <a:cxnLst/>
            <a:rect l="l" t="t" r="r" b="b"/>
            <a:pathLst>
              <a:path w="323850" h="443229">
                <a:moveTo>
                  <a:pt x="0" y="0"/>
                </a:moveTo>
                <a:lnTo>
                  <a:pt x="323821" y="0"/>
                </a:lnTo>
                <a:lnTo>
                  <a:pt x="323821" y="443023"/>
                </a:lnTo>
                <a:lnTo>
                  <a:pt x="0" y="443023"/>
                </a:lnTo>
                <a:lnTo>
                  <a:pt x="0" y="0"/>
                </a:lnTo>
                <a:close/>
              </a:path>
            </a:pathLst>
          </a:custGeom>
          <a:solidFill>
            <a:srgbClr val="488436"/>
          </a:solidFill>
          <a:ln>
            <a:solidFill>
              <a:srgbClr val="000000"/>
            </a:solidFill>
          </a:ln>
        </p:spPr>
        <p:txBody>
          <a:bodyPr wrap="square" lIns="0" tIns="0" rIns="0" bIns="0" rtlCol="0"/>
          <a:lstStyle/>
          <a:p>
            <a:endParaRPr sz="1350" kern="1200">
              <a:solidFill>
                <a:prstClr val="black"/>
              </a:solidFill>
              <a:latin typeface="Calibri"/>
              <a:ea typeface="+mn-ea"/>
              <a:cs typeface="+mn-cs"/>
            </a:endParaRPr>
          </a:p>
        </p:txBody>
      </p:sp>
      <p:sp>
        <p:nvSpPr>
          <p:cNvPr id="7" name="object 102"/>
          <p:cNvSpPr/>
          <p:nvPr/>
        </p:nvSpPr>
        <p:spPr>
          <a:xfrm>
            <a:off x="3914809" y="3472423"/>
            <a:ext cx="628650" cy="966581"/>
          </a:xfrm>
          <a:custGeom>
            <a:avLst/>
            <a:gdLst/>
            <a:ahLst/>
            <a:cxnLst/>
            <a:rect l="l" t="t" r="r" b="b"/>
            <a:pathLst>
              <a:path w="320675" h="797559">
                <a:moveTo>
                  <a:pt x="0" y="0"/>
                </a:moveTo>
                <a:lnTo>
                  <a:pt x="320099" y="0"/>
                </a:lnTo>
                <a:lnTo>
                  <a:pt x="320099" y="797441"/>
                </a:lnTo>
                <a:lnTo>
                  <a:pt x="0" y="797441"/>
                </a:lnTo>
                <a:lnTo>
                  <a:pt x="0" y="0"/>
                </a:lnTo>
                <a:close/>
              </a:path>
            </a:pathLst>
          </a:custGeom>
          <a:solidFill>
            <a:srgbClr val="FF0000"/>
          </a:solidFill>
          <a:ln>
            <a:solidFill>
              <a:srgbClr val="000000"/>
            </a:solidFill>
          </a:ln>
        </p:spPr>
        <p:txBody>
          <a:bodyPr wrap="square" lIns="0" tIns="0" rIns="0" bIns="0" rtlCol="0"/>
          <a:lstStyle/>
          <a:p>
            <a:endParaRPr sz="1350" kern="1200">
              <a:solidFill>
                <a:prstClr val="black"/>
              </a:solidFill>
              <a:latin typeface="Calibri"/>
              <a:ea typeface="+mn-ea"/>
              <a:cs typeface="+mn-cs"/>
            </a:endParaRPr>
          </a:p>
        </p:txBody>
      </p:sp>
      <p:sp>
        <p:nvSpPr>
          <p:cNvPr id="8" name="object 104"/>
          <p:cNvSpPr/>
          <p:nvPr/>
        </p:nvSpPr>
        <p:spPr>
          <a:xfrm>
            <a:off x="4543459" y="3238854"/>
            <a:ext cx="625172" cy="1200150"/>
          </a:xfrm>
          <a:custGeom>
            <a:avLst/>
            <a:gdLst/>
            <a:ahLst/>
            <a:cxnLst/>
            <a:rect l="l" t="t" r="r" b="b"/>
            <a:pathLst>
              <a:path w="323850" h="882650">
                <a:moveTo>
                  <a:pt x="0" y="0"/>
                </a:moveTo>
                <a:lnTo>
                  <a:pt x="323821" y="0"/>
                </a:lnTo>
                <a:lnTo>
                  <a:pt x="323821" y="882354"/>
                </a:lnTo>
                <a:lnTo>
                  <a:pt x="0" y="882354"/>
                </a:lnTo>
                <a:lnTo>
                  <a:pt x="0" y="0"/>
                </a:lnTo>
                <a:close/>
              </a:path>
            </a:pathLst>
          </a:custGeom>
          <a:solidFill>
            <a:srgbClr val="286676"/>
          </a:solidFill>
          <a:ln>
            <a:solidFill>
              <a:srgbClr val="000000"/>
            </a:solidFill>
          </a:ln>
        </p:spPr>
        <p:txBody>
          <a:bodyPr wrap="square" lIns="0" tIns="0" rIns="0" bIns="0" rtlCol="0"/>
          <a:lstStyle/>
          <a:p>
            <a:endParaRPr sz="1350" kern="1200">
              <a:solidFill>
                <a:prstClr val="black"/>
              </a:solidFill>
              <a:latin typeface="Calibri"/>
              <a:ea typeface="+mn-ea"/>
              <a:cs typeface="+mn-cs"/>
            </a:endParaRPr>
          </a:p>
        </p:txBody>
      </p:sp>
      <p:sp>
        <p:nvSpPr>
          <p:cNvPr id="9" name="object 106"/>
          <p:cNvSpPr/>
          <p:nvPr/>
        </p:nvSpPr>
        <p:spPr>
          <a:xfrm>
            <a:off x="5168631" y="2610204"/>
            <a:ext cx="628650" cy="1828800"/>
          </a:xfrm>
          <a:custGeom>
            <a:avLst/>
            <a:gdLst/>
            <a:ahLst/>
            <a:cxnLst/>
            <a:rect l="l" t="t" r="r" b="b"/>
            <a:pathLst>
              <a:path w="320675" h="1244600">
                <a:moveTo>
                  <a:pt x="0" y="0"/>
                </a:moveTo>
                <a:lnTo>
                  <a:pt x="320099" y="0"/>
                </a:lnTo>
                <a:lnTo>
                  <a:pt x="320099" y="1244156"/>
                </a:lnTo>
                <a:lnTo>
                  <a:pt x="0" y="1244156"/>
                </a:lnTo>
                <a:lnTo>
                  <a:pt x="0" y="0"/>
                </a:lnTo>
                <a:close/>
              </a:path>
            </a:pathLst>
          </a:custGeom>
          <a:solidFill>
            <a:srgbClr val="FF00FF"/>
          </a:solidFill>
          <a:ln>
            <a:solidFill>
              <a:srgbClr val="000000"/>
            </a:solidFill>
          </a:ln>
        </p:spPr>
        <p:txBody>
          <a:bodyPr wrap="square" lIns="0" tIns="0" rIns="0" bIns="0" rtlCol="0"/>
          <a:lstStyle/>
          <a:p>
            <a:endParaRPr sz="1350" kern="1200">
              <a:solidFill>
                <a:prstClr val="black"/>
              </a:solidFill>
              <a:latin typeface="Calibri"/>
              <a:ea typeface="+mn-ea"/>
              <a:cs typeface="+mn-cs"/>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804686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 name="Rectangle 97"/>
          <p:cNvSpPr>
            <a:spLocks noChangeArrowheads="1"/>
          </p:cNvSpPr>
          <p:nvPr/>
        </p:nvSpPr>
        <p:spPr bwMode="auto">
          <a:xfrm>
            <a:off x="114300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fontAlgn="base">
              <a:spcBef>
                <a:spcPct val="0"/>
              </a:spcBef>
              <a:spcAft>
                <a:spcPct val="0"/>
              </a:spcAft>
            </a:pPr>
            <a:endParaRPr lang="en-US" sz="1350" kern="1200">
              <a:solidFill>
                <a:prstClr val="black"/>
              </a:solidFill>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818" y="857250"/>
            <a:ext cx="497503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426962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6" name="Group 5"/>
          <p:cNvGrpSpPr>
            <a:grpSpLocks/>
          </p:cNvGrpSpPr>
          <p:nvPr/>
        </p:nvGrpSpPr>
        <p:grpSpPr bwMode="auto">
          <a:xfrm rot="16200000">
            <a:off x="3283607" y="1535928"/>
            <a:ext cx="2000249" cy="3167362"/>
            <a:chOff x="2" y="376"/>
            <a:chExt cx="2096" cy="2514"/>
          </a:xfrm>
        </p:grpSpPr>
        <p:sp>
          <p:nvSpPr>
            <p:cNvPr id="7" name="Freeform 6"/>
            <p:cNvSpPr>
              <a:spLocks/>
            </p:cNvSpPr>
            <p:nvPr/>
          </p:nvSpPr>
          <p:spPr bwMode="auto">
            <a:xfrm>
              <a:off x="2" y="376"/>
              <a:ext cx="129" cy="502"/>
            </a:xfrm>
            <a:custGeom>
              <a:avLst/>
              <a:gdLst>
                <a:gd name="T0" fmla="*/ 128 w 129"/>
                <a:gd name="T1" fmla="*/ 0 h 502"/>
                <a:gd name="T2" fmla="*/ 128 w 129"/>
                <a:gd name="T3" fmla="*/ 501 h 502"/>
                <a:gd name="T4" fmla="*/ 0 w 129"/>
                <a:gd name="T5" fmla="*/ 501 h 502"/>
                <a:gd name="T6" fmla="*/ 0 w 129"/>
                <a:gd name="T7" fmla="*/ 0 h 502"/>
                <a:gd name="T8" fmla="*/ 128 w 129"/>
                <a:gd name="T9" fmla="*/ 0 h 502"/>
              </a:gdLst>
              <a:ahLst/>
              <a:cxnLst>
                <a:cxn ang="0">
                  <a:pos x="T0" y="T1"/>
                </a:cxn>
                <a:cxn ang="0">
                  <a:pos x="T2" y="T3"/>
                </a:cxn>
                <a:cxn ang="0">
                  <a:pos x="T4" y="T5"/>
                </a:cxn>
                <a:cxn ang="0">
                  <a:pos x="T6" y="T7"/>
                </a:cxn>
                <a:cxn ang="0">
                  <a:pos x="T8" y="T9"/>
                </a:cxn>
              </a:cxnLst>
              <a:rect l="0" t="0" r="r" b="b"/>
              <a:pathLst>
                <a:path w="129" h="502">
                  <a:moveTo>
                    <a:pt x="128" y="0"/>
                  </a:moveTo>
                  <a:lnTo>
                    <a:pt x="128" y="501"/>
                  </a:lnTo>
                  <a:lnTo>
                    <a:pt x="0" y="501"/>
                  </a:lnTo>
                  <a:lnTo>
                    <a:pt x="0" y="0"/>
                  </a:lnTo>
                  <a:lnTo>
                    <a:pt x="128" y="0"/>
                  </a:lnTo>
                  <a:close/>
                </a:path>
              </a:pathLst>
            </a:custGeom>
            <a:solidFill>
              <a:srgbClr val="8E5E42"/>
            </a:solidFill>
            <a:ln w="9525">
              <a:solidFill>
                <a:srgbClr val="000000"/>
              </a:solidFill>
              <a:round/>
              <a:headEnd/>
              <a:tailEnd/>
            </a:ln>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nvGrpSpPr>
            <p:cNvPr id="8" name="Group 7"/>
            <p:cNvGrpSpPr>
              <a:grpSpLocks/>
            </p:cNvGrpSpPr>
            <p:nvPr/>
          </p:nvGrpSpPr>
          <p:grpSpPr bwMode="auto">
            <a:xfrm>
              <a:off x="5" y="376"/>
              <a:ext cx="126" cy="502"/>
              <a:chOff x="5" y="376"/>
              <a:chExt cx="126" cy="502"/>
            </a:xfrm>
          </p:grpSpPr>
          <p:sp>
            <p:nvSpPr>
              <p:cNvPr id="31" name="Freeform 30"/>
              <p:cNvSpPr>
                <a:spLocks/>
              </p:cNvSpPr>
              <p:nvPr/>
            </p:nvSpPr>
            <p:spPr bwMode="auto">
              <a:xfrm>
                <a:off x="5" y="376"/>
                <a:ext cx="126" cy="502"/>
              </a:xfrm>
              <a:custGeom>
                <a:avLst/>
                <a:gdLst>
                  <a:gd name="T0" fmla="*/ 128 w 126"/>
                  <a:gd name="T1" fmla="*/ 0 h 502"/>
                  <a:gd name="T2" fmla="*/ 128 w 126"/>
                  <a:gd name="T3" fmla="*/ 501 h 502"/>
                  <a:gd name="T4" fmla="*/ 2 w 126"/>
                  <a:gd name="T5" fmla="*/ 501 h 502"/>
                </a:gdLst>
                <a:ahLst/>
                <a:cxnLst>
                  <a:cxn ang="0">
                    <a:pos x="T0" y="T1"/>
                  </a:cxn>
                  <a:cxn ang="0">
                    <a:pos x="T2" y="T3"/>
                  </a:cxn>
                  <a:cxn ang="0">
                    <a:pos x="T4" y="T5"/>
                  </a:cxn>
                </a:cxnLst>
                <a:rect l="0" t="0" r="r" b="b"/>
                <a:pathLst>
                  <a:path w="126" h="502">
                    <a:moveTo>
                      <a:pt x="128" y="0"/>
                    </a:moveTo>
                    <a:lnTo>
                      <a:pt x="128" y="501"/>
                    </a:lnTo>
                    <a:lnTo>
                      <a:pt x="2" y="501"/>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sp>
            <p:nvSpPr>
              <p:cNvPr id="32" name="Freeform 31"/>
              <p:cNvSpPr>
                <a:spLocks/>
              </p:cNvSpPr>
              <p:nvPr/>
            </p:nvSpPr>
            <p:spPr bwMode="auto">
              <a:xfrm>
                <a:off x="5" y="376"/>
                <a:ext cx="126" cy="502"/>
              </a:xfrm>
              <a:custGeom>
                <a:avLst/>
                <a:gdLst>
                  <a:gd name="T0" fmla="*/ 2 w 126"/>
                  <a:gd name="T1" fmla="*/ 0 h 502"/>
                  <a:gd name="T2" fmla="*/ 128 w 126"/>
                  <a:gd name="T3" fmla="*/ 0 h 502"/>
                </a:gdLst>
                <a:ahLst/>
                <a:cxnLst>
                  <a:cxn ang="0">
                    <a:pos x="T0" y="T1"/>
                  </a:cxn>
                  <a:cxn ang="0">
                    <a:pos x="T2" y="T3"/>
                  </a:cxn>
                </a:cxnLst>
                <a:rect l="0" t="0" r="r" b="b"/>
                <a:pathLst>
                  <a:path w="126" h="502">
                    <a:moveTo>
                      <a:pt x="2" y="0"/>
                    </a:moveTo>
                    <a:lnTo>
                      <a:pt x="128" y="0"/>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sp>
          <p:nvSpPr>
            <p:cNvPr id="9" name="Freeform 8"/>
            <p:cNvSpPr>
              <a:spLocks/>
            </p:cNvSpPr>
            <p:nvPr/>
          </p:nvSpPr>
          <p:spPr bwMode="auto">
            <a:xfrm>
              <a:off x="2" y="877"/>
              <a:ext cx="235" cy="502"/>
            </a:xfrm>
            <a:custGeom>
              <a:avLst/>
              <a:gdLst>
                <a:gd name="T0" fmla="*/ 234 w 235"/>
                <a:gd name="T1" fmla="*/ 0 h 502"/>
                <a:gd name="T2" fmla="*/ 234 w 235"/>
                <a:gd name="T3" fmla="*/ 501 h 502"/>
                <a:gd name="T4" fmla="*/ 0 w 235"/>
                <a:gd name="T5" fmla="*/ 501 h 502"/>
                <a:gd name="T6" fmla="*/ 0 w 235"/>
                <a:gd name="T7" fmla="*/ 0 h 502"/>
                <a:gd name="T8" fmla="*/ 234 w 235"/>
                <a:gd name="T9" fmla="*/ 0 h 502"/>
              </a:gdLst>
              <a:ahLst/>
              <a:cxnLst>
                <a:cxn ang="0">
                  <a:pos x="T0" y="T1"/>
                </a:cxn>
                <a:cxn ang="0">
                  <a:pos x="T2" y="T3"/>
                </a:cxn>
                <a:cxn ang="0">
                  <a:pos x="T4" y="T5"/>
                </a:cxn>
                <a:cxn ang="0">
                  <a:pos x="T6" y="T7"/>
                </a:cxn>
                <a:cxn ang="0">
                  <a:pos x="T8" y="T9"/>
                </a:cxn>
              </a:cxnLst>
              <a:rect l="0" t="0" r="r" b="b"/>
              <a:pathLst>
                <a:path w="235" h="502">
                  <a:moveTo>
                    <a:pt x="234" y="0"/>
                  </a:moveTo>
                  <a:lnTo>
                    <a:pt x="234" y="501"/>
                  </a:lnTo>
                  <a:lnTo>
                    <a:pt x="0" y="501"/>
                  </a:lnTo>
                  <a:lnTo>
                    <a:pt x="0" y="0"/>
                  </a:lnTo>
                  <a:lnTo>
                    <a:pt x="234" y="0"/>
                  </a:lnTo>
                  <a:close/>
                </a:path>
              </a:pathLst>
            </a:custGeom>
            <a:solidFill>
              <a:srgbClr val="008000"/>
            </a:solidFill>
            <a:ln w="9525">
              <a:solidFill>
                <a:srgbClr val="000000"/>
              </a:solidFill>
              <a:round/>
              <a:headEnd/>
              <a:tailEnd/>
            </a:ln>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nvGrpSpPr>
            <p:cNvPr id="10" name="Group 9"/>
            <p:cNvGrpSpPr>
              <a:grpSpLocks/>
            </p:cNvGrpSpPr>
            <p:nvPr/>
          </p:nvGrpSpPr>
          <p:grpSpPr bwMode="auto">
            <a:xfrm>
              <a:off x="5" y="877"/>
              <a:ext cx="232" cy="502"/>
              <a:chOff x="5" y="877"/>
              <a:chExt cx="232" cy="502"/>
            </a:xfrm>
          </p:grpSpPr>
          <p:sp>
            <p:nvSpPr>
              <p:cNvPr id="29" name="Freeform 28"/>
              <p:cNvSpPr>
                <a:spLocks/>
              </p:cNvSpPr>
              <p:nvPr/>
            </p:nvSpPr>
            <p:spPr bwMode="auto">
              <a:xfrm>
                <a:off x="5" y="877"/>
                <a:ext cx="232" cy="502"/>
              </a:xfrm>
              <a:custGeom>
                <a:avLst/>
                <a:gdLst>
                  <a:gd name="T0" fmla="*/ 234 w 232"/>
                  <a:gd name="T1" fmla="*/ 0 h 502"/>
                  <a:gd name="T2" fmla="*/ 234 w 232"/>
                  <a:gd name="T3" fmla="*/ 501 h 502"/>
                  <a:gd name="T4" fmla="*/ 2 w 232"/>
                  <a:gd name="T5" fmla="*/ 501 h 502"/>
                </a:gdLst>
                <a:ahLst/>
                <a:cxnLst>
                  <a:cxn ang="0">
                    <a:pos x="T0" y="T1"/>
                  </a:cxn>
                  <a:cxn ang="0">
                    <a:pos x="T2" y="T3"/>
                  </a:cxn>
                  <a:cxn ang="0">
                    <a:pos x="T4" y="T5"/>
                  </a:cxn>
                </a:cxnLst>
                <a:rect l="0" t="0" r="r" b="b"/>
                <a:pathLst>
                  <a:path w="232" h="502">
                    <a:moveTo>
                      <a:pt x="234" y="0"/>
                    </a:moveTo>
                    <a:lnTo>
                      <a:pt x="234" y="501"/>
                    </a:lnTo>
                    <a:lnTo>
                      <a:pt x="2" y="501"/>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sp>
            <p:nvSpPr>
              <p:cNvPr id="30" name="Freeform 29"/>
              <p:cNvSpPr>
                <a:spLocks/>
              </p:cNvSpPr>
              <p:nvPr/>
            </p:nvSpPr>
            <p:spPr bwMode="auto">
              <a:xfrm>
                <a:off x="5" y="877"/>
                <a:ext cx="232" cy="502"/>
              </a:xfrm>
              <a:custGeom>
                <a:avLst/>
                <a:gdLst>
                  <a:gd name="T0" fmla="*/ 2 w 232"/>
                  <a:gd name="T1" fmla="*/ 0 h 502"/>
                  <a:gd name="T2" fmla="*/ 234 w 232"/>
                  <a:gd name="T3" fmla="*/ 0 h 502"/>
                </a:gdLst>
                <a:ahLst/>
                <a:cxnLst>
                  <a:cxn ang="0">
                    <a:pos x="T0" y="T1"/>
                  </a:cxn>
                  <a:cxn ang="0">
                    <a:pos x="T2" y="T3"/>
                  </a:cxn>
                </a:cxnLst>
                <a:rect l="0" t="0" r="r" b="b"/>
                <a:pathLst>
                  <a:path w="232" h="502">
                    <a:moveTo>
                      <a:pt x="2" y="0"/>
                    </a:moveTo>
                    <a:lnTo>
                      <a:pt x="234" y="0"/>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sp>
          <p:nvSpPr>
            <p:cNvPr id="11" name="Freeform 10"/>
            <p:cNvSpPr>
              <a:spLocks/>
            </p:cNvSpPr>
            <p:nvPr/>
          </p:nvSpPr>
          <p:spPr bwMode="auto">
            <a:xfrm>
              <a:off x="2" y="1379"/>
              <a:ext cx="428" cy="508"/>
            </a:xfrm>
            <a:custGeom>
              <a:avLst/>
              <a:gdLst>
                <a:gd name="T0" fmla="*/ 427 w 428"/>
                <a:gd name="T1" fmla="*/ 0 h 508"/>
                <a:gd name="T2" fmla="*/ 427 w 428"/>
                <a:gd name="T3" fmla="*/ 507 h 508"/>
                <a:gd name="T4" fmla="*/ 0 w 428"/>
                <a:gd name="T5" fmla="*/ 507 h 508"/>
                <a:gd name="T6" fmla="*/ 0 w 428"/>
                <a:gd name="T7" fmla="*/ 0 h 508"/>
                <a:gd name="T8" fmla="*/ 427 w 428"/>
                <a:gd name="T9" fmla="*/ 0 h 508"/>
              </a:gdLst>
              <a:ahLst/>
              <a:cxnLst>
                <a:cxn ang="0">
                  <a:pos x="T0" y="T1"/>
                </a:cxn>
                <a:cxn ang="0">
                  <a:pos x="T2" y="T3"/>
                </a:cxn>
                <a:cxn ang="0">
                  <a:pos x="T4" y="T5"/>
                </a:cxn>
                <a:cxn ang="0">
                  <a:pos x="T6" y="T7"/>
                </a:cxn>
                <a:cxn ang="0">
                  <a:pos x="T8" y="T9"/>
                </a:cxn>
              </a:cxnLst>
              <a:rect l="0" t="0" r="r" b="b"/>
              <a:pathLst>
                <a:path w="428" h="508">
                  <a:moveTo>
                    <a:pt x="427" y="0"/>
                  </a:moveTo>
                  <a:lnTo>
                    <a:pt x="427" y="507"/>
                  </a:lnTo>
                  <a:lnTo>
                    <a:pt x="0" y="507"/>
                  </a:lnTo>
                  <a:lnTo>
                    <a:pt x="0" y="0"/>
                  </a:lnTo>
                  <a:lnTo>
                    <a:pt x="427" y="0"/>
                  </a:lnTo>
                  <a:close/>
                </a:path>
              </a:pathLst>
            </a:custGeom>
            <a:solidFill>
              <a:srgbClr val="FF0000"/>
            </a:solidFill>
            <a:ln w="9525">
              <a:solidFill>
                <a:srgbClr val="000000"/>
              </a:solidFill>
              <a:round/>
              <a:headEnd/>
              <a:tailEnd/>
            </a:ln>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nvGrpSpPr>
            <p:cNvPr id="12" name="Group 11"/>
            <p:cNvGrpSpPr>
              <a:grpSpLocks/>
            </p:cNvGrpSpPr>
            <p:nvPr/>
          </p:nvGrpSpPr>
          <p:grpSpPr bwMode="auto">
            <a:xfrm>
              <a:off x="5" y="1379"/>
              <a:ext cx="425" cy="508"/>
              <a:chOff x="5" y="1379"/>
              <a:chExt cx="425" cy="508"/>
            </a:xfrm>
          </p:grpSpPr>
          <p:sp>
            <p:nvSpPr>
              <p:cNvPr id="27" name="Freeform 26"/>
              <p:cNvSpPr>
                <a:spLocks/>
              </p:cNvSpPr>
              <p:nvPr/>
            </p:nvSpPr>
            <p:spPr bwMode="auto">
              <a:xfrm>
                <a:off x="5" y="1379"/>
                <a:ext cx="425" cy="508"/>
              </a:xfrm>
              <a:custGeom>
                <a:avLst/>
                <a:gdLst>
                  <a:gd name="T0" fmla="*/ 427 w 425"/>
                  <a:gd name="T1" fmla="*/ 0 h 508"/>
                  <a:gd name="T2" fmla="*/ 427 w 425"/>
                  <a:gd name="T3" fmla="*/ 507 h 508"/>
                  <a:gd name="T4" fmla="*/ 2 w 425"/>
                  <a:gd name="T5" fmla="*/ 507 h 508"/>
                </a:gdLst>
                <a:ahLst/>
                <a:cxnLst>
                  <a:cxn ang="0">
                    <a:pos x="T0" y="T1"/>
                  </a:cxn>
                  <a:cxn ang="0">
                    <a:pos x="T2" y="T3"/>
                  </a:cxn>
                  <a:cxn ang="0">
                    <a:pos x="T4" y="T5"/>
                  </a:cxn>
                </a:cxnLst>
                <a:rect l="0" t="0" r="r" b="b"/>
                <a:pathLst>
                  <a:path w="425" h="508">
                    <a:moveTo>
                      <a:pt x="427" y="0"/>
                    </a:moveTo>
                    <a:lnTo>
                      <a:pt x="427" y="507"/>
                    </a:lnTo>
                    <a:lnTo>
                      <a:pt x="2" y="507"/>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sp>
            <p:nvSpPr>
              <p:cNvPr id="28" name="Freeform 27"/>
              <p:cNvSpPr>
                <a:spLocks/>
              </p:cNvSpPr>
              <p:nvPr/>
            </p:nvSpPr>
            <p:spPr bwMode="auto">
              <a:xfrm>
                <a:off x="5" y="1379"/>
                <a:ext cx="425" cy="508"/>
              </a:xfrm>
              <a:custGeom>
                <a:avLst/>
                <a:gdLst>
                  <a:gd name="T0" fmla="*/ 2 w 425"/>
                  <a:gd name="T1" fmla="*/ 0 h 508"/>
                  <a:gd name="T2" fmla="*/ 427 w 425"/>
                  <a:gd name="T3" fmla="*/ 0 h 508"/>
                </a:gdLst>
                <a:ahLst/>
                <a:cxnLst>
                  <a:cxn ang="0">
                    <a:pos x="T0" y="T1"/>
                  </a:cxn>
                  <a:cxn ang="0">
                    <a:pos x="T2" y="T3"/>
                  </a:cxn>
                </a:cxnLst>
                <a:rect l="0" t="0" r="r" b="b"/>
                <a:pathLst>
                  <a:path w="425" h="508">
                    <a:moveTo>
                      <a:pt x="2" y="0"/>
                    </a:moveTo>
                    <a:lnTo>
                      <a:pt x="427" y="0"/>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sp>
          <p:nvSpPr>
            <p:cNvPr id="13" name="Freeform 12"/>
            <p:cNvSpPr>
              <a:spLocks/>
            </p:cNvSpPr>
            <p:nvPr/>
          </p:nvSpPr>
          <p:spPr bwMode="auto">
            <a:xfrm>
              <a:off x="2" y="1886"/>
              <a:ext cx="950" cy="502"/>
            </a:xfrm>
            <a:custGeom>
              <a:avLst/>
              <a:gdLst>
                <a:gd name="T0" fmla="*/ 949 w 950"/>
                <a:gd name="T1" fmla="*/ 0 h 502"/>
                <a:gd name="T2" fmla="*/ 949 w 950"/>
                <a:gd name="T3" fmla="*/ 501 h 502"/>
                <a:gd name="T4" fmla="*/ 0 w 950"/>
                <a:gd name="T5" fmla="*/ 501 h 502"/>
                <a:gd name="T6" fmla="*/ 0 w 950"/>
                <a:gd name="T7" fmla="*/ 0 h 502"/>
                <a:gd name="T8" fmla="*/ 949 w 950"/>
                <a:gd name="T9" fmla="*/ 0 h 502"/>
              </a:gdLst>
              <a:ahLst/>
              <a:cxnLst>
                <a:cxn ang="0">
                  <a:pos x="T0" y="T1"/>
                </a:cxn>
                <a:cxn ang="0">
                  <a:pos x="T2" y="T3"/>
                </a:cxn>
                <a:cxn ang="0">
                  <a:pos x="T4" y="T5"/>
                </a:cxn>
                <a:cxn ang="0">
                  <a:pos x="T6" y="T7"/>
                </a:cxn>
                <a:cxn ang="0">
                  <a:pos x="T8" y="T9"/>
                </a:cxn>
              </a:cxnLst>
              <a:rect l="0" t="0" r="r" b="b"/>
              <a:pathLst>
                <a:path w="950" h="502">
                  <a:moveTo>
                    <a:pt x="949" y="0"/>
                  </a:moveTo>
                  <a:lnTo>
                    <a:pt x="949" y="501"/>
                  </a:lnTo>
                  <a:lnTo>
                    <a:pt x="0" y="501"/>
                  </a:lnTo>
                  <a:lnTo>
                    <a:pt x="0" y="0"/>
                  </a:lnTo>
                  <a:lnTo>
                    <a:pt x="949" y="0"/>
                  </a:lnTo>
                  <a:close/>
                </a:path>
              </a:pathLst>
            </a:custGeom>
            <a:solidFill>
              <a:srgbClr val="286676"/>
            </a:solidFill>
            <a:ln w="9525">
              <a:solidFill>
                <a:srgbClr val="000000"/>
              </a:solidFill>
              <a:round/>
              <a:headEnd/>
              <a:tailEnd/>
            </a:ln>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nvGrpSpPr>
            <p:cNvPr id="14" name="Group 13"/>
            <p:cNvGrpSpPr>
              <a:grpSpLocks/>
            </p:cNvGrpSpPr>
            <p:nvPr/>
          </p:nvGrpSpPr>
          <p:grpSpPr bwMode="auto">
            <a:xfrm>
              <a:off x="5" y="1886"/>
              <a:ext cx="947" cy="502"/>
              <a:chOff x="5" y="1886"/>
              <a:chExt cx="947" cy="502"/>
            </a:xfrm>
          </p:grpSpPr>
          <p:sp>
            <p:nvSpPr>
              <p:cNvPr id="25" name="Freeform 24"/>
              <p:cNvSpPr>
                <a:spLocks/>
              </p:cNvSpPr>
              <p:nvPr/>
            </p:nvSpPr>
            <p:spPr bwMode="auto">
              <a:xfrm>
                <a:off x="5" y="1886"/>
                <a:ext cx="947" cy="502"/>
              </a:xfrm>
              <a:custGeom>
                <a:avLst/>
                <a:gdLst>
                  <a:gd name="T0" fmla="*/ 949 w 947"/>
                  <a:gd name="T1" fmla="*/ 0 h 502"/>
                  <a:gd name="T2" fmla="*/ 949 w 947"/>
                  <a:gd name="T3" fmla="*/ 501 h 502"/>
                  <a:gd name="T4" fmla="*/ 2 w 947"/>
                  <a:gd name="T5" fmla="*/ 501 h 502"/>
                </a:gdLst>
                <a:ahLst/>
                <a:cxnLst>
                  <a:cxn ang="0">
                    <a:pos x="T0" y="T1"/>
                  </a:cxn>
                  <a:cxn ang="0">
                    <a:pos x="T2" y="T3"/>
                  </a:cxn>
                  <a:cxn ang="0">
                    <a:pos x="T4" y="T5"/>
                  </a:cxn>
                </a:cxnLst>
                <a:rect l="0" t="0" r="r" b="b"/>
                <a:pathLst>
                  <a:path w="947" h="502">
                    <a:moveTo>
                      <a:pt x="949" y="0"/>
                    </a:moveTo>
                    <a:lnTo>
                      <a:pt x="949" y="501"/>
                    </a:lnTo>
                    <a:lnTo>
                      <a:pt x="2" y="501"/>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sp>
            <p:nvSpPr>
              <p:cNvPr id="26" name="Freeform 25"/>
              <p:cNvSpPr>
                <a:spLocks/>
              </p:cNvSpPr>
              <p:nvPr/>
            </p:nvSpPr>
            <p:spPr bwMode="auto">
              <a:xfrm>
                <a:off x="5" y="1886"/>
                <a:ext cx="947" cy="502"/>
              </a:xfrm>
              <a:custGeom>
                <a:avLst/>
                <a:gdLst>
                  <a:gd name="T0" fmla="*/ 2 w 947"/>
                  <a:gd name="T1" fmla="*/ 0 h 502"/>
                  <a:gd name="T2" fmla="*/ 949 w 947"/>
                  <a:gd name="T3" fmla="*/ 0 h 502"/>
                </a:gdLst>
                <a:ahLst/>
                <a:cxnLst>
                  <a:cxn ang="0">
                    <a:pos x="T0" y="T1"/>
                  </a:cxn>
                  <a:cxn ang="0">
                    <a:pos x="T2" y="T3"/>
                  </a:cxn>
                </a:cxnLst>
                <a:rect l="0" t="0" r="r" b="b"/>
                <a:pathLst>
                  <a:path w="947" h="502">
                    <a:moveTo>
                      <a:pt x="2" y="0"/>
                    </a:moveTo>
                    <a:lnTo>
                      <a:pt x="949" y="0"/>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sp>
          <p:nvSpPr>
            <p:cNvPr id="15" name="Freeform 14"/>
            <p:cNvSpPr>
              <a:spLocks/>
            </p:cNvSpPr>
            <p:nvPr/>
          </p:nvSpPr>
          <p:spPr bwMode="auto">
            <a:xfrm>
              <a:off x="2" y="2388"/>
              <a:ext cx="1706" cy="502"/>
            </a:xfrm>
            <a:custGeom>
              <a:avLst/>
              <a:gdLst>
                <a:gd name="T0" fmla="*/ 1705 w 1706"/>
                <a:gd name="T1" fmla="*/ 0 h 502"/>
                <a:gd name="T2" fmla="*/ 1705 w 1706"/>
                <a:gd name="T3" fmla="*/ 501 h 502"/>
                <a:gd name="T4" fmla="*/ 0 w 1706"/>
                <a:gd name="T5" fmla="*/ 501 h 502"/>
                <a:gd name="T6" fmla="*/ 0 w 1706"/>
                <a:gd name="T7" fmla="*/ 0 h 502"/>
                <a:gd name="T8" fmla="*/ 1705 w 1706"/>
                <a:gd name="T9" fmla="*/ 0 h 502"/>
              </a:gdLst>
              <a:ahLst/>
              <a:cxnLst>
                <a:cxn ang="0">
                  <a:pos x="T0" y="T1"/>
                </a:cxn>
                <a:cxn ang="0">
                  <a:pos x="T2" y="T3"/>
                </a:cxn>
                <a:cxn ang="0">
                  <a:pos x="T4" y="T5"/>
                </a:cxn>
                <a:cxn ang="0">
                  <a:pos x="T6" y="T7"/>
                </a:cxn>
                <a:cxn ang="0">
                  <a:pos x="T8" y="T9"/>
                </a:cxn>
              </a:cxnLst>
              <a:rect l="0" t="0" r="r" b="b"/>
              <a:pathLst>
                <a:path w="1706" h="502">
                  <a:moveTo>
                    <a:pt x="1705" y="0"/>
                  </a:moveTo>
                  <a:lnTo>
                    <a:pt x="1705" y="501"/>
                  </a:lnTo>
                  <a:lnTo>
                    <a:pt x="0" y="501"/>
                  </a:lnTo>
                  <a:lnTo>
                    <a:pt x="0" y="0"/>
                  </a:lnTo>
                  <a:lnTo>
                    <a:pt x="1705" y="0"/>
                  </a:lnTo>
                  <a:close/>
                </a:path>
              </a:pathLst>
            </a:custGeom>
            <a:solidFill>
              <a:srgbClr val="FF00FF"/>
            </a:solidFill>
            <a:ln w="9525">
              <a:solidFill>
                <a:srgbClr val="000000"/>
              </a:solidFill>
              <a:round/>
              <a:headEnd/>
              <a:tailEnd/>
            </a:ln>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nvGrpSpPr>
            <p:cNvPr id="16" name="Group 15"/>
            <p:cNvGrpSpPr>
              <a:grpSpLocks/>
            </p:cNvGrpSpPr>
            <p:nvPr/>
          </p:nvGrpSpPr>
          <p:grpSpPr bwMode="auto">
            <a:xfrm>
              <a:off x="5" y="2388"/>
              <a:ext cx="1703" cy="502"/>
              <a:chOff x="5" y="2388"/>
              <a:chExt cx="1703" cy="502"/>
            </a:xfrm>
          </p:grpSpPr>
          <p:sp>
            <p:nvSpPr>
              <p:cNvPr id="23" name="Freeform 22"/>
              <p:cNvSpPr>
                <a:spLocks/>
              </p:cNvSpPr>
              <p:nvPr/>
            </p:nvSpPr>
            <p:spPr bwMode="auto">
              <a:xfrm>
                <a:off x="5" y="2388"/>
                <a:ext cx="1703" cy="502"/>
              </a:xfrm>
              <a:custGeom>
                <a:avLst/>
                <a:gdLst>
                  <a:gd name="T0" fmla="*/ 1705 w 1703"/>
                  <a:gd name="T1" fmla="*/ 0 h 502"/>
                  <a:gd name="T2" fmla="*/ 1705 w 1703"/>
                  <a:gd name="T3" fmla="*/ 501 h 502"/>
                  <a:gd name="T4" fmla="*/ 2 w 1703"/>
                  <a:gd name="T5" fmla="*/ 501 h 502"/>
                </a:gdLst>
                <a:ahLst/>
                <a:cxnLst>
                  <a:cxn ang="0">
                    <a:pos x="T0" y="T1"/>
                  </a:cxn>
                  <a:cxn ang="0">
                    <a:pos x="T2" y="T3"/>
                  </a:cxn>
                  <a:cxn ang="0">
                    <a:pos x="T4" y="T5"/>
                  </a:cxn>
                </a:cxnLst>
                <a:rect l="0" t="0" r="r" b="b"/>
                <a:pathLst>
                  <a:path w="1703" h="502">
                    <a:moveTo>
                      <a:pt x="1705" y="0"/>
                    </a:moveTo>
                    <a:lnTo>
                      <a:pt x="1705" y="501"/>
                    </a:lnTo>
                    <a:lnTo>
                      <a:pt x="2" y="501"/>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sp>
            <p:nvSpPr>
              <p:cNvPr id="24" name="Freeform 23"/>
              <p:cNvSpPr>
                <a:spLocks/>
              </p:cNvSpPr>
              <p:nvPr/>
            </p:nvSpPr>
            <p:spPr bwMode="auto">
              <a:xfrm>
                <a:off x="5" y="2388"/>
                <a:ext cx="1703" cy="502"/>
              </a:xfrm>
              <a:custGeom>
                <a:avLst/>
                <a:gdLst>
                  <a:gd name="T0" fmla="*/ 2 w 1703"/>
                  <a:gd name="T1" fmla="*/ 0 h 502"/>
                  <a:gd name="T2" fmla="*/ 1705 w 1703"/>
                  <a:gd name="T3" fmla="*/ 0 h 502"/>
                </a:gdLst>
                <a:ahLst/>
                <a:cxnLst>
                  <a:cxn ang="0">
                    <a:pos x="T0" y="T1"/>
                  </a:cxn>
                  <a:cxn ang="0">
                    <a:pos x="T2" y="T3"/>
                  </a:cxn>
                </a:cxnLst>
                <a:rect l="0" t="0" r="r" b="b"/>
                <a:pathLst>
                  <a:path w="1703" h="502">
                    <a:moveTo>
                      <a:pt x="2" y="0"/>
                    </a:moveTo>
                    <a:lnTo>
                      <a:pt x="1705" y="0"/>
                    </a:lnTo>
                  </a:path>
                </a:pathLst>
              </a:custGeom>
              <a:noFill/>
              <a:ln w="3712">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endParaRPr lang="en-US" sz="1350" kern="1200">
                  <a:solidFill>
                    <a:prstClr val="black"/>
                  </a:solidFill>
                  <a:latin typeface="Calibri"/>
                  <a:ea typeface="+mn-ea"/>
                  <a:cs typeface="+mn-cs"/>
                </a:endParaRPr>
              </a:p>
            </p:txBody>
          </p:sp>
        </p:grpSp>
        <p:sp>
          <p:nvSpPr>
            <p:cNvPr id="18" name="Rectangle 17"/>
            <p:cNvSpPr>
              <a:spLocks noChangeArrowheads="1"/>
            </p:cNvSpPr>
            <p:nvPr/>
          </p:nvSpPr>
          <p:spPr bwMode="auto">
            <a:xfrm>
              <a:off x="198" y="961"/>
              <a:ext cx="3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00"/>
                </a:lnSpc>
                <a:spcAft>
                  <a:spcPts val="750"/>
                </a:spcAft>
              </a:pPr>
              <a:endParaRPr lang="en-US" sz="825" kern="1200">
                <a:solidFill>
                  <a:prstClr val="black"/>
                </a:solidFill>
                <a:latin typeface="Calibri"/>
                <a:ea typeface="Calibri"/>
                <a:cs typeface="Times New Roman"/>
              </a:endParaRPr>
            </a:p>
            <a:p>
              <a:pPr>
                <a:spcAft>
                  <a:spcPts val="750"/>
                </a:spcAft>
              </a:pPr>
              <a:r>
                <a:rPr lang="en-US" sz="825" kern="1200">
                  <a:solidFill>
                    <a:prstClr val="black"/>
                  </a:solidFill>
                  <a:latin typeface="Calibri"/>
                  <a:ea typeface="Calibri"/>
                  <a:cs typeface="Times New Roman"/>
                </a:rPr>
                <a:t> </a:t>
              </a:r>
            </a:p>
          </p:txBody>
        </p:sp>
        <p:sp>
          <p:nvSpPr>
            <p:cNvPr id="19" name="Rectangle 18"/>
            <p:cNvSpPr>
              <a:spLocks noChangeArrowheads="1"/>
            </p:cNvSpPr>
            <p:nvPr/>
          </p:nvSpPr>
          <p:spPr bwMode="auto">
            <a:xfrm>
              <a:off x="418" y="1521"/>
              <a:ext cx="3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00"/>
                </a:lnSpc>
                <a:spcAft>
                  <a:spcPts val="750"/>
                </a:spcAft>
              </a:pPr>
              <a:endParaRPr lang="en-US" sz="825" kern="1200" dirty="0">
                <a:solidFill>
                  <a:prstClr val="black"/>
                </a:solidFill>
                <a:latin typeface="Calibri"/>
                <a:ea typeface="Calibri"/>
                <a:cs typeface="Times New Roman"/>
              </a:endParaRPr>
            </a:p>
            <a:p>
              <a:pPr>
                <a:spcAft>
                  <a:spcPts val="750"/>
                </a:spcAft>
              </a:pPr>
              <a:r>
                <a:rPr lang="en-US" sz="825" kern="1200" dirty="0">
                  <a:solidFill>
                    <a:prstClr val="black"/>
                  </a:solidFill>
                  <a:latin typeface="Calibri"/>
                  <a:ea typeface="Calibri"/>
                  <a:cs typeface="Times New Roman"/>
                </a:rPr>
                <a:t> </a:t>
              </a:r>
            </a:p>
          </p:txBody>
        </p:sp>
        <p:sp>
          <p:nvSpPr>
            <p:cNvPr id="20" name="Rectangle 19"/>
            <p:cNvSpPr>
              <a:spLocks noChangeArrowheads="1"/>
            </p:cNvSpPr>
            <p:nvPr/>
          </p:nvSpPr>
          <p:spPr bwMode="auto">
            <a:xfrm>
              <a:off x="138" y="541"/>
              <a:ext cx="3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00"/>
                </a:lnSpc>
                <a:spcAft>
                  <a:spcPts val="750"/>
                </a:spcAft>
              </a:pPr>
              <a:endParaRPr lang="en-US" sz="825" kern="1200">
                <a:solidFill>
                  <a:prstClr val="black"/>
                </a:solidFill>
                <a:latin typeface="Calibri"/>
                <a:ea typeface="Calibri"/>
                <a:cs typeface="Times New Roman"/>
              </a:endParaRPr>
            </a:p>
            <a:p>
              <a:pPr>
                <a:spcAft>
                  <a:spcPts val="750"/>
                </a:spcAft>
              </a:pPr>
              <a:r>
                <a:rPr lang="en-US" sz="825" kern="1200">
                  <a:solidFill>
                    <a:prstClr val="black"/>
                  </a:solidFill>
                  <a:latin typeface="Calibri"/>
                  <a:ea typeface="Calibri"/>
                  <a:cs typeface="Times New Roman"/>
                </a:rPr>
                <a:t> </a:t>
              </a:r>
            </a:p>
          </p:txBody>
        </p:sp>
        <p:sp>
          <p:nvSpPr>
            <p:cNvPr id="21" name="Rectangle 20"/>
            <p:cNvSpPr>
              <a:spLocks noChangeArrowheads="1"/>
            </p:cNvSpPr>
            <p:nvPr/>
          </p:nvSpPr>
          <p:spPr bwMode="auto">
            <a:xfrm>
              <a:off x="938" y="1981"/>
              <a:ext cx="36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200"/>
                </a:lnSpc>
                <a:spcAft>
                  <a:spcPts val="750"/>
                </a:spcAft>
              </a:pPr>
              <a:endParaRPr lang="en-US" sz="825" kern="1200">
                <a:solidFill>
                  <a:prstClr val="black"/>
                </a:solidFill>
                <a:latin typeface="Calibri"/>
                <a:ea typeface="Calibri"/>
                <a:cs typeface="Times New Roman"/>
              </a:endParaRPr>
            </a:p>
            <a:p>
              <a:pPr>
                <a:spcAft>
                  <a:spcPts val="750"/>
                </a:spcAft>
              </a:pPr>
              <a:r>
                <a:rPr lang="en-US" sz="825" kern="1200">
                  <a:solidFill>
                    <a:prstClr val="black"/>
                  </a:solidFill>
                  <a:latin typeface="Calibri"/>
                  <a:ea typeface="Calibri"/>
                  <a:cs typeface="Times New Roman"/>
                </a:rPr>
                <a:t> </a:t>
              </a:r>
            </a:p>
          </p:txBody>
        </p:sp>
        <p:sp>
          <p:nvSpPr>
            <p:cNvPr id="22" name="Rectangle 21"/>
            <p:cNvSpPr>
              <a:spLocks noChangeArrowheads="1"/>
            </p:cNvSpPr>
            <p:nvPr/>
          </p:nvSpPr>
          <p:spPr bwMode="auto">
            <a:xfrm>
              <a:off x="1738" y="2441"/>
              <a:ext cx="3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500"/>
                </a:lnSpc>
                <a:spcAft>
                  <a:spcPts val="750"/>
                </a:spcAft>
              </a:pPr>
              <a:endParaRPr lang="en-US" sz="825" kern="1200">
                <a:solidFill>
                  <a:prstClr val="black"/>
                </a:solidFill>
                <a:latin typeface="Calibri"/>
                <a:ea typeface="Calibri"/>
                <a:cs typeface="Times New Roman"/>
              </a:endParaRPr>
            </a:p>
            <a:p>
              <a:pPr>
                <a:spcAft>
                  <a:spcPts val="750"/>
                </a:spcAft>
              </a:pPr>
              <a:r>
                <a:rPr lang="en-US" sz="825" kern="1200">
                  <a:solidFill>
                    <a:prstClr val="black"/>
                  </a:solidFill>
                  <a:latin typeface="Calibri"/>
                  <a:ea typeface="Calibri"/>
                  <a:cs typeface="Times New Roman"/>
                </a:rPr>
                <a:t> </a:t>
              </a:r>
            </a:p>
          </p:txBody>
        </p:sp>
      </p:grpSp>
      <p:sp>
        <p:nvSpPr>
          <p:cNvPr id="3" name="Rectangle 2"/>
          <p:cNvSpPr/>
          <p:nvPr/>
        </p:nvSpPr>
        <p:spPr>
          <a:xfrm>
            <a:off x="2328032" y="624924"/>
            <a:ext cx="4230795" cy="1338828"/>
          </a:xfrm>
          <a:prstGeom prst="rect">
            <a:avLst/>
          </a:prstGeom>
          <a:noFill/>
        </p:spPr>
        <p:txBody>
          <a:bodyPr wrap="square">
            <a:spAutoFit/>
          </a:bodyPr>
          <a:lstStyle/>
          <a:p>
            <a:r>
              <a:rPr lang="en-US" sz="1800" b="1" u="heavy" kern="1200" dirty="0">
                <a:solidFill>
                  <a:prstClr val="white"/>
                </a:solidFill>
                <a:latin typeface="Calibri"/>
                <a:ea typeface="+mn-ea"/>
                <a:cs typeface="+mn-cs"/>
              </a:rPr>
              <a:t>Emotional costs</a:t>
            </a:r>
            <a:endParaRPr lang="en-US" sz="1800" b="1" kern="1200" dirty="0">
              <a:solidFill>
                <a:prstClr val="white"/>
              </a:solidFill>
              <a:latin typeface="Calibri"/>
              <a:ea typeface="+mn-ea"/>
              <a:cs typeface="+mn-cs"/>
            </a:endParaRPr>
          </a:p>
          <a:p>
            <a:pPr algn="ctr"/>
            <a:endParaRPr lang="en-US" sz="2100" b="1" kern="1200" dirty="0">
              <a:solidFill>
                <a:prstClr val="white"/>
              </a:solidFill>
              <a:latin typeface="Calibri"/>
              <a:ea typeface="+mn-ea"/>
              <a:cs typeface="+mn-cs"/>
            </a:endParaRPr>
          </a:p>
          <a:p>
            <a:pPr algn="ctr"/>
            <a:r>
              <a:rPr lang="en-US" sz="2100" b="1" kern="1200" dirty="0">
                <a:solidFill>
                  <a:prstClr val="white"/>
                </a:solidFill>
                <a:latin typeface="Calibri"/>
                <a:ea typeface="+mn-ea"/>
                <a:cs typeface="+mn-cs"/>
              </a:rPr>
              <a:t>Childhood Experiences </a:t>
            </a:r>
            <a:endParaRPr lang="en-US" sz="2100" kern="1200" dirty="0">
              <a:solidFill>
                <a:prstClr val="white"/>
              </a:solidFill>
              <a:latin typeface="Calibri"/>
              <a:ea typeface="+mn-ea"/>
              <a:cs typeface="+mn-cs"/>
            </a:endParaRPr>
          </a:p>
          <a:p>
            <a:pPr algn="ctr"/>
            <a:r>
              <a:rPr lang="en-US" sz="2100" b="1" kern="1200" dirty="0">
                <a:solidFill>
                  <a:prstClr val="white"/>
                </a:solidFill>
                <a:latin typeface="Calibri"/>
                <a:ea typeface="+mn-ea"/>
                <a:cs typeface="+mn-cs"/>
              </a:rPr>
              <a:t>Underlie Suicide Attempts</a:t>
            </a:r>
            <a:endParaRPr lang="en-US" sz="2100" kern="1200" dirty="0">
              <a:solidFill>
                <a:prstClr val="white"/>
              </a:solidFill>
              <a:latin typeface="Calibri"/>
              <a:ea typeface="+mn-ea"/>
              <a:cs typeface="+mn-cs"/>
            </a:endParaRPr>
          </a:p>
        </p:txBody>
      </p:sp>
      <p:sp>
        <p:nvSpPr>
          <p:cNvPr id="4" name="Rectangle 3"/>
          <p:cNvSpPr/>
          <p:nvPr/>
        </p:nvSpPr>
        <p:spPr>
          <a:xfrm>
            <a:off x="2903149" y="3604498"/>
            <a:ext cx="272832" cy="300082"/>
          </a:xfrm>
          <a:prstGeom prst="rect">
            <a:avLst/>
          </a:prstGeom>
        </p:spPr>
        <p:txBody>
          <a:bodyPr wrap="none">
            <a:spAutoFit/>
          </a:bodyPr>
          <a:lstStyle/>
          <a:p>
            <a:r>
              <a:rPr lang="en-US" sz="1350" b="1" kern="1200" dirty="0">
                <a:solidFill>
                  <a:schemeClr val="bg1"/>
                </a:solidFill>
                <a:latin typeface="Calibri"/>
                <a:ea typeface="+mn-ea"/>
                <a:cs typeface="+mn-cs"/>
              </a:rPr>
              <a:t>0</a:t>
            </a:r>
            <a:endParaRPr lang="en-US" sz="1350" kern="1200" dirty="0">
              <a:solidFill>
                <a:schemeClr val="bg1"/>
              </a:solidFill>
              <a:latin typeface="Calibri"/>
              <a:ea typeface="+mn-ea"/>
              <a:cs typeface="+mn-cs"/>
            </a:endParaRPr>
          </a:p>
        </p:txBody>
      </p:sp>
      <p:sp>
        <p:nvSpPr>
          <p:cNvPr id="33" name="Rectangle 32"/>
          <p:cNvSpPr/>
          <p:nvPr/>
        </p:nvSpPr>
        <p:spPr>
          <a:xfrm>
            <a:off x="3525535" y="3521235"/>
            <a:ext cx="272832" cy="300082"/>
          </a:xfrm>
          <a:prstGeom prst="rect">
            <a:avLst/>
          </a:prstGeom>
        </p:spPr>
        <p:txBody>
          <a:bodyPr wrap="none">
            <a:spAutoFit/>
          </a:bodyPr>
          <a:lstStyle/>
          <a:p>
            <a:r>
              <a:rPr lang="en-US" sz="1350" b="1" kern="1200" dirty="0">
                <a:solidFill>
                  <a:schemeClr val="bg1"/>
                </a:solidFill>
                <a:latin typeface="Calibri"/>
                <a:ea typeface="+mn-ea"/>
                <a:cs typeface="+mn-cs"/>
              </a:rPr>
              <a:t>1</a:t>
            </a:r>
            <a:endParaRPr lang="en-US" sz="1350" kern="1200" dirty="0">
              <a:solidFill>
                <a:schemeClr val="bg1"/>
              </a:solidFill>
              <a:latin typeface="Calibri"/>
              <a:ea typeface="+mn-ea"/>
              <a:cs typeface="+mn-cs"/>
            </a:endParaRPr>
          </a:p>
        </p:txBody>
      </p:sp>
      <p:sp>
        <p:nvSpPr>
          <p:cNvPr id="34" name="Rectangle 33"/>
          <p:cNvSpPr/>
          <p:nvPr/>
        </p:nvSpPr>
        <p:spPr>
          <a:xfrm>
            <a:off x="4170598" y="3372200"/>
            <a:ext cx="272832" cy="300082"/>
          </a:xfrm>
          <a:prstGeom prst="rect">
            <a:avLst/>
          </a:prstGeom>
        </p:spPr>
        <p:txBody>
          <a:bodyPr wrap="none">
            <a:spAutoFit/>
          </a:bodyPr>
          <a:lstStyle/>
          <a:p>
            <a:r>
              <a:rPr lang="en-US" sz="1350" b="1" kern="1200" dirty="0">
                <a:solidFill>
                  <a:schemeClr val="bg1"/>
                </a:solidFill>
                <a:latin typeface="Calibri"/>
                <a:ea typeface="+mn-ea"/>
                <a:cs typeface="+mn-cs"/>
              </a:rPr>
              <a:t>2</a:t>
            </a:r>
            <a:endParaRPr lang="en-US" sz="1350" kern="1200" dirty="0">
              <a:solidFill>
                <a:schemeClr val="bg1"/>
              </a:solidFill>
              <a:latin typeface="Calibri"/>
              <a:ea typeface="+mn-ea"/>
              <a:cs typeface="+mn-cs"/>
            </a:endParaRPr>
          </a:p>
        </p:txBody>
      </p:sp>
      <p:sp>
        <p:nvSpPr>
          <p:cNvPr id="36" name="Rectangle 35"/>
          <p:cNvSpPr/>
          <p:nvPr/>
        </p:nvSpPr>
        <p:spPr>
          <a:xfrm>
            <a:off x="4755595" y="2854129"/>
            <a:ext cx="272832" cy="300082"/>
          </a:xfrm>
          <a:prstGeom prst="rect">
            <a:avLst/>
          </a:prstGeom>
        </p:spPr>
        <p:txBody>
          <a:bodyPr wrap="none">
            <a:spAutoFit/>
          </a:bodyPr>
          <a:lstStyle/>
          <a:p>
            <a:r>
              <a:rPr lang="en-US" sz="1350" b="1" kern="1200" dirty="0">
                <a:solidFill>
                  <a:schemeClr val="bg1"/>
                </a:solidFill>
                <a:latin typeface="Calibri"/>
                <a:ea typeface="+mn-ea"/>
                <a:cs typeface="+mn-cs"/>
              </a:rPr>
              <a:t>3</a:t>
            </a:r>
            <a:endParaRPr lang="en-US" sz="1350" kern="1200" dirty="0">
              <a:solidFill>
                <a:schemeClr val="bg1"/>
              </a:solidFill>
              <a:latin typeface="Calibri"/>
              <a:ea typeface="+mn-ea"/>
              <a:cs typeface="+mn-cs"/>
            </a:endParaRPr>
          </a:p>
        </p:txBody>
      </p:sp>
      <p:sp>
        <p:nvSpPr>
          <p:cNvPr id="37" name="Rectangle 36"/>
          <p:cNvSpPr/>
          <p:nvPr/>
        </p:nvSpPr>
        <p:spPr>
          <a:xfrm>
            <a:off x="5438047" y="2152734"/>
            <a:ext cx="359394" cy="300082"/>
          </a:xfrm>
          <a:prstGeom prst="rect">
            <a:avLst/>
          </a:prstGeom>
        </p:spPr>
        <p:txBody>
          <a:bodyPr wrap="none">
            <a:spAutoFit/>
          </a:bodyPr>
          <a:lstStyle/>
          <a:p>
            <a:r>
              <a:rPr lang="en-US" sz="1350" b="1" kern="1200" dirty="0">
                <a:solidFill>
                  <a:schemeClr val="bg1"/>
                </a:solidFill>
                <a:latin typeface="Calibri"/>
                <a:ea typeface="+mn-ea"/>
                <a:cs typeface="+mn-cs"/>
              </a:rPr>
              <a:t>4+</a:t>
            </a:r>
            <a:endParaRPr lang="en-US" sz="1350" kern="1200" dirty="0">
              <a:solidFill>
                <a:schemeClr val="bg1"/>
              </a:solidFill>
              <a:latin typeface="Calibri"/>
              <a:ea typeface="+mn-ea"/>
              <a:cs typeface="+mn-cs"/>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BBB098-B717-4866-B132-5F676A3BA716}"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863632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Calibri" panose="020F0502020204030204" pitchFamily="34" charset="0"/>
              </a:rPr>
              <a:t>Agenda</a:t>
            </a:r>
            <a:endParaRPr lang="en-US" sz="4000" b="1" dirty="0">
              <a:latin typeface="Calibri" panose="020F0502020204030204" pitchFamily="34" charset="0"/>
            </a:endParaRPr>
          </a:p>
        </p:txBody>
      </p:sp>
      <p:sp>
        <p:nvSpPr>
          <p:cNvPr id="3" name="Text Placeholder 2"/>
          <p:cNvSpPr>
            <a:spLocks noGrp="1"/>
          </p:cNvSpPr>
          <p:nvPr>
            <p:ph type="body" idx="1"/>
          </p:nvPr>
        </p:nvSpPr>
        <p:spPr/>
        <p:txBody>
          <a:bodyPr/>
          <a:lstStyle/>
          <a:p>
            <a:pPr marL="717550" indent="-514350">
              <a:buFont typeface="+mj-lt"/>
              <a:buAutoNum type="arabicParenR"/>
            </a:pPr>
            <a:r>
              <a:rPr lang="en-US" sz="2800" dirty="0" smtClean="0">
                <a:latin typeface="Calibri" panose="020F0502020204030204" pitchFamily="34" charset="0"/>
              </a:rPr>
              <a:t>Learning Objectives</a:t>
            </a:r>
            <a:endParaRPr lang="en-US" sz="2800" dirty="0">
              <a:latin typeface="Calibri" panose="020F0502020204030204" pitchFamily="34" charset="0"/>
            </a:endParaRPr>
          </a:p>
          <a:p>
            <a:pPr marL="717550" indent="-514350">
              <a:buFont typeface="+mj-lt"/>
              <a:buAutoNum type="arabicParenR"/>
            </a:pPr>
            <a:r>
              <a:rPr lang="en-US" sz="2800" dirty="0" smtClean="0">
                <a:latin typeface="Calibri" panose="020F0502020204030204" pitchFamily="34" charset="0"/>
              </a:rPr>
              <a:t>Presentation on Trauma-Informed </a:t>
            </a:r>
            <a:r>
              <a:rPr lang="en-US" sz="2800" dirty="0">
                <a:latin typeface="Calibri" panose="020F0502020204030204" pitchFamily="34" charset="0"/>
              </a:rPr>
              <a:t>C</a:t>
            </a:r>
            <a:r>
              <a:rPr lang="en-US" sz="2800" dirty="0" smtClean="0">
                <a:latin typeface="Calibri" panose="020F0502020204030204" pitchFamily="34" charset="0"/>
              </a:rPr>
              <a:t>are</a:t>
            </a:r>
            <a:endParaRPr lang="en-US" sz="2800" dirty="0" smtClean="0">
              <a:latin typeface="Calibri" panose="020F0502020204030204" pitchFamily="34" charset="0"/>
            </a:endParaRPr>
          </a:p>
          <a:p>
            <a:pPr marL="717550" indent="-514350">
              <a:buFont typeface="+mj-lt"/>
              <a:buAutoNum type="arabicParenR"/>
            </a:pPr>
            <a:r>
              <a:rPr lang="en-US" sz="2800" dirty="0" smtClean="0">
                <a:latin typeface="Calibri" panose="020F0502020204030204" pitchFamily="34" charset="0"/>
              </a:rPr>
              <a:t>Local </a:t>
            </a:r>
            <a:r>
              <a:rPr lang="en-US" sz="2800" dirty="0" smtClean="0">
                <a:latin typeface="Calibri" panose="020F0502020204030204" pitchFamily="34" charset="0"/>
              </a:rPr>
              <a:t>example: Lake County’s CIT program</a:t>
            </a:r>
          </a:p>
          <a:p>
            <a:pPr marL="717550" indent="-514350">
              <a:buFont typeface="+mj-lt"/>
              <a:buAutoNum type="arabicParenR"/>
            </a:pPr>
            <a:r>
              <a:rPr lang="en-US" sz="2800" dirty="0" smtClean="0">
                <a:latin typeface="Calibri" panose="020F0502020204030204" pitchFamily="34" charset="0"/>
              </a:rPr>
              <a:t>Questions </a:t>
            </a:r>
            <a:r>
              <a:rPr lang="en-US" sz="2800" dirty="0" smtClean="0">
                <a:latin typeface="Calibri" panose="020F0502020204030204" pitchFamily="34" charset="0"/>
              </a:rPr>
              <a:t>&amp; Answers</a:t>
            </a:r>
            <a:endParaRPr lang="en-US" sz="2800" dirty="0">
              <a:latin typeface="Calibri" panose="020F0502020204030204" pitchFamily="34" charset="0"/>
            </a:endParaRPr>
          </a:p>
        </p:txBody>
      </p:sp>
    </p:spTree>
    <p:extLst>
      <p:ext uri="{BB962C8B-B14F-4D97-AF65-F5344CB8AC3E}">
        <p14:creationId xmlns:p14="http://schemas.microsoft.com/office/powerpoint/2010/main" val="18834152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object 157"/>
          <p:cNvSpPr txBox="1"/>
          <p:nvPr/>
        </p:nvSpPr>
        <p:spPr>
          <a:xfrm>
            <a:off x="1714500" y="1543050"/>
            <a:ext cx="5657850" cy="1120820"/>
          </a:xfrm>
          <a:prstGeom prst="rect">
            <a:avLst/>
          </a:prstGeom>
          <a:ln w="12700">
            <a:noFill/>
          </a:ln>
        </p:spPr>
        <p:txBody>
          <a:bodyPr vert="horz" wrap="square" lIns="0" tIns="0" rIns="0" bIns="0" rtlCol="0">
            <a:spAutoFit/>
          </a:bodyPr>
          <a:lstStyle/>
          <a:p>
            <a:pPr marR="367188" algn="ctr"/>
            <a:r>
              <a:rPr sz="2400" b="1" kern="1200" dirty="0">
                <a:solidFill>
                  <a:prstClr val="white"/>
                </a:solidFill>
                <a:latin typeface="+mj-lt"/>
                <a:ea typeface="+mn-ea"/>
                <a:cs typeface="Arial Black"/>
              </a:rPr>
              <a:t>W</a:t>
            </a:r>
            <a:r>
              <a:rPr sz="2400" b="1" kern="1200" spc="-26" dirty="0">
                <a:solidFill>
                  <a:prstClr val="white"/>
                </a:solidFill>
                <a:latin typeface="+mj-lt"/>
                <a:ea typeface="+mn-ea"/>
                <a:cs typeface="Arial Black"/>
              </a:rPr>
              <a:t>i</a:t>
            </a:r>
            <a:r>
              <a:rPr sz="2400" b="1" kern="1200" spc="-38" dirty="0">
                <a:solidFill>
                  <a:prstClr val="white"/>
                </a:solidFill>
                <a:latin typeface="+mj-lt"/>
                <a:ea typeface="+mn-ea"/>
                <a:cs typeface="Arial Black"/>
              </a:rPr>
              <a:t>t</a:t>
            </a:r>
            <a:r>
              <a:rPr sz="2400" b="1" kern="1200" spc="-8" dirty="0">
                <a:solidFill>
                  <a:prstClr val="white"/>
                </a:solidFill>
                <a:latin typeface="+mj-lt"/>
                <a:ea typeface="+mn-ea"/>
                <a:cs typeface="Arial Black"/>
              </a:rPr>
              <a:t>h</a:t>
            </a:r>
            <a:r>
              <a:rPr sz="2400" b="1" kern="1200" dirty="0">
                <a:solidFill>
                  <a:prstClr val="white"/>
                </a:solidFill>
                <a:latin typeface="+mj-lt"/>
                <a:ea typeface="+mn-ea"/>
                <a:cs typeface="Arial Black"/>
              </a:rPr>
              <a:t> </a:t>
            </a:r>
            <a:r>
              <a:rPr sz="2400" b="1" kern="1200" spc="15" dirty="0">
                <a:solidFill>
                  <a:prstClr val="white"/>
                </a:solidFill>
                <a:latin typeface="+mj-lt"/>
                <a:ea typeface="+mn-ea"/>
                <a:cs typeface="Arial Black"/>
              </a:rPr>
              <a:t>a</a:t>
            </a:r>
            <a:r>
              <a:rPr sz="2400" b="1" kern="1200" spc="-8" dirty="0">
                <a:solidFill>
                  <a:prstClr val="white"/>
                </a:solidFill>
                <a:latin typeface="+mj-lt"/>
                <a:ea typeface="+mn-ea"/>
                <a:cs typeface="Arial Black"/>
              </a:rPr>
              <a:t>n</a:t>
            </a:r>
            <a:r>
              <a:rPr sz="2400" b="1" kern="1200" spc="75" dirty="0">
                <a:solidFill>
                  <a:prstClr val="white"/>
                </a:solidFill>
                <a:latin typeface="+mj-lt"/>
                <a:ea typeface="+mn-ea"/>
                <a:cs typeface="Arial Black"/>
              </a:rPr>
              <a:t> </a:t>
            </a:r>
            <a:r>
              <a:rPr sz="2400" b="1" kern="1200" spc="4" dirty="0">
                <a:solidFill>
                  <a:prstClr val="white"/>
                </a:solidFill>
                <a:latin typeface="+mj-lt"/>
                <a:ea typeface="+mn-ea"/>
                <a:cs typeface="Arial Black"/>
              </a:rPr>
              <a:t>AC</a:t>
            </a:r>
            <a:r>
              <a:rPr sz="2400" b="1" kern="1200" dirty="0">
                <a:solidFill>
                  <a:prstClr val="white"/>
                </a:solidFill>
                <a:latin typeface="+mj-lt"/>
                <a:ea typeface="+mn-ea"/>
                <a:cs typeface="Arial Black"/>
              </a:rPr>
              <a:t>E</a:t>
            </a:r>
            <a:r>
              <a:rPr sz="2400" b="1" kern="1200" spc="30" dirty="0">
                <a:solidFill>
                  <a:prstClr val="white"/>
                </a:solidFill>
                <a:latin typeface="+mj-lt"/>
                <a:ea typeface="+mn-ea"/>
                <a:cs typeface="Arial Black"/>
              </a:rPr>
              <a:t> </a:t>
            </a:r>
            <a:r>
              <a:rPr sz="2400" b="1" kern="1200" spc="-19" dirty="0">
                <a:solidFill>
                  <a:prstClr val="white"/>
                </a:solidFill>
                <a:latin typeface="+mj-lt"/>
                <a:ea typeface="+mn-ea"/>
                <a:cs typeface="Arial Black"/>
              </a:rPr>
              <a:t>S</a:t>
            </a:r>
            <a:r>
              <a:rPr sz="2400" b="1" kern="1200" spc="15" dirty="0">
                <a:solidFill>
                  <a:prstClr val="white"/>
                </a:solidFill>
                <a:latin typeface="+mj-lt"/>
                <a:ea typeface="+mn-ea"/>
                <a:cs typeface="Arial Black"/>
              </a:rPr>
              <a:t>co</a:t>
            </a:r>
            <a:r>
              <a:rPr sz="2400" b="1" kern="1200" spc="-38" dirty="0">
                <a:solidFill>
                  <a:prstClr val="white"/>
                </a:solidFill>
                <a:latin typeface="+mj-lt"/>
                <a:ea typeface="+mn-ea"/>
                <a:cs typeface="Arial Black"/>
              </a:rPr>
              <a:t>r</a:t>
            </a:r>
            <a:r>
              <a:rPr sz="2400" b="1" kern="1200" spc="-8" dirty="0">
                <a:solidFill>
                  <a:prstClr val="white"/>
                </a:solidFill>
                <a:latin typeface="+mj-lt"/>
                <a:ea typeface="+mn-ea"/>
                <a:cs typeface="Arial Black"/>
              </a:rPr>
              <a:t>e</a:t>
            </a:r>
            <a:r>
              <a:rPr sz="2400" b="1" kern="1200" dirty="0">
                <a:solidFill>
                  <a:prstClr val="white"/>
                </a:solidFill>
                <a:latin typeface="+mj-lt"/>
                <a:ea typeface="+mn-ea"/>
                <a:cs typeface="Arial Black"/>
              </a:rPr>
              <a:t> </a:t>
            </a:r>
            <a:r>
              <a:rPr sz="2400" b="1" kern="1200" spc="15" dirty="0">
                <a:solidFill>
                  <a:prstClr val="white"/>
                </a:solidFill>
                <a:latin typeface="+mj-lt"/>
                <a:ea typeface="+mn-ea"/>
                <a:cs typeface="Arial Black"/>
              </a:rPr>
              <a:t>o</a:t>
            </a:r>
            <a:r>
              <a:rPr sz="2400" b="1" kern="1200" dirty="0">
                <a:solidFill>
                  <a:prstClr val="white"/>
                </a:solidFill>
                <a:latin typeface="+mj-lt"/>
                <a:ea typeface="+mn-ea"/>
                <a:cs typeface="Arial Black"/>
              </a:rPr>
              <a:t>f</a:t>
            </a:r>
            <a:r>
              <a:rPr sz="2400" b="1" kern="1200" spc="-19" dirty="0">
                <a:solidFill>
                  <a:prstClr val="white"/>
                </a:solidFill>
                <a:latin typeface="+mj-lt"/>
                <a:ea typeface="+mn-ea"/>
                <a:cs typeface="Arial Black"/>
              </a:rPr>
              <a:t> </a:t>
            </a:r>
            <a:r>
              <a:rPr sz="2400" b="1" kern="1200" spc="15" dirty="0">
                <a:solidFill>
                  <a:prstClr val="white"/>
                </a:solidFill>
                <a:latin typeface="+mj-lt"/>
                <a:ea typeface="+mn-ea"/>
                <a:cs typeface="Arial Black"/>
              </a:rPr>
              <a:t>0</a:t>
            </a:r>
            <a:r>
              <a:rPr sz="2400" b="1" kern="1200" dirty="0">
                <a:solidFill>
                  <a:prstClr val="white"/>
                </a:solidFill>
                <a:latin typeface="+mj-lt"/>
                <a:ea typeface="+mn-ea"/>
                <a:cs typeface="Arial Black"/>
              </a:rPr>
              <a:t>,</a:t>
            </a:r>
            <a:r>
              <a:rPr sz="2400" b="1" kern="1200" spc="23" dirty="0">
                <a:solidFill>
                  <a:prstClr val="white"/>
                </a:solidFill>
                <a:latin typeface="+mj-lt"/>
                <a:ea typeface="+mn-ea"/>
                <a:cs typeface="Arial Black"/>
              </a:rPr>
              <a:t> </a:t>
            </a:r>
            <a:r>
              <a:rPr sz="2400" b="1" kern="1200" spc="-38" dirty="0">
                <a:solidFill>
                  <a:prstClr val="white"/>
                </a:solidFill>
                <a:latin typeface="+mj-lt"/>
                <a:ea typeface="+mn-ea"/>
                <a:cs typeface="Arial Black"/>
              </a:rPr>
              <a:t>t</a:t>
            </a:r>
            <a:r>
              <a:rPr sz="2400" b="1" kern="1200" spc="15" dirty="0">
                <a:solidFill>
                  <a:prstClr val="white"/>
                </a:solidFill>
                <a:latin typeface="+mj-lt"/>
                <a:ea typeface="+mn-ea"/>
                <a:cs typeface="Arial Black"/>
              </a:rPr>
              <a:t>h</a:t>
            </a:r>
            <a:r>
              <a:rPr sz="2400" b="1" kern="1200" spc="-8" dirty="0">
                <a:solidFill>
                  <a:prstClr val="white"/>
                </a:solidFill>
                <a:latin typeface="+mj-lt"/>
                <a:ea typeface="+mn-ea"/>
                <a:cs typeface="Arial Black"/>
              </a:rPr>
              <a:t>e m</a:t>
            </a:r>
            <a:r>
              <a:rPr sz="2400" b="1" kern="1200" spc="15" dirty="0">
                <a:solidFill>
                  <a:prstClr val="white"/>
                </a:solidFill>
                <a:latin typeface="+mj-lt"/>
                <a:ea typeface="+mn-ea"/>
                <a:cs typeface="Arial Black"/>
              </a:rPr>
              <a:t>a</a:t>
            </a:r>
            <a:r>
              <a:rPr sz="2400" b="1" kern="1200" spc="-26" dirty="0">
                <a:solidFill>
                  <a:prstClr val="white"/>
                </a:solidFill>
                <a:latin typeface="+mj-lt"/>
                <a:ea typeface="+mn-ea"/>
                <a:cs typeface="Arial Black"/>
              </a:rPr>
              <a:t>j</a:t>
            </a:r>
            <a:r>
              <a:rPr sz="2400" b="1" kern="1200" spc="15" dirty="0">
                <a:solidFill>
                  <a:prstClr val="white"/>
                </a:solidFill>
                <a:latin typeface="+mj-lt"/>
                <a:ea typeface="+mn-ea"/>
                <a:cs typeface="Arial Black"/>
              </a:rPr>
              <a:t>o</a:t>
            </a:r>
            <a:r>
              <a:rPr sz="2400" b="1" kern="1200" spc="-38" dirty="0">
                <a:solidFill>
                  <a:prstClr val="white"/>
                </a:solidFill>
                <a:latin typeface="+mj-lt"/>
                <a:ea typeface="+mn-ea"/>
                <a:cs typeface="Arial Black"/>
              </a:rPr>
              <a:t>r</a:t>
            </a:r>
            <a:r>
              <a:rPr sz="2400" b="1" kern="1200" spc="-26" dirty="0">
                <a:solidFill>
                  <a:prstClr val="white"/>
                </a:solidFill>
                <a:latin typeface="+mj-lt"/>
                <a:ea typeface="+mn-ea"/>
                <a:cs typeface="Arial Black"/>
              </a:rPr>
              <a:t>i</a:t>
            </a:r>
            <a:r>
              <a:rPr sz="2400" b="1" kern="1200" spc="-38" dirty="0">
                <a:solidFill>
                  <a:prstClr val="white"/>
                </a:solidFill>
                <a:latin typeface="+mj-lt"/>
                <a:ea typeface="+mn-ea"/>
                <a:cs typeface="Arial Black"/>
              </a:rPr>
              <a:t>t</a:t>
            </a:r>
            <a:r>
              <a:rPr sz="2400" b="1" kern="1200" spc="-8" dirty="0">
                <a:solidFill>
                  <a:prstClr val="white"/>
                </a:solidFill>
                <a:latin typeface="+mj-lt"/>
                <a:ea typeface="+mn-ea"/>
                <a:cs typeface="Arial Black"/>
              </a:rPr>
              <a:t>y</a:t>
            </a:r>
            <a:r>
              <a:rPr sz="2400" b="1" kern="1200" dirty="0">
                <a:solidFill>
                  <a:prstClr val="white"/>
                </a:solidFill>
                <a:latin typeface="+mj-lt"/>
                <a:ea typeface="+mn-ea"/>
                <a:cs typeface="Arial Black"/>
              </a:rPr>
              <a:t> </a:t>
            </a:r>
            <a:r>
              <a:rPr sz="2400" b="1" kern="1200" spc="15" dirty="0">
                <a:solidFill>
                  <a:prstClr val="white"/>
                </a:solidFill>
                <a:latin typeface="+mj-lt"/>
                <a:ea typeface="+mn-ea"/>
                <a:cs typeface="Arial Black"/>
              </a:rPr>
              <a:t>o</a:t>
            </a:r>
            <a:r>
              <a:rPr sz="2400" b="1" kern="1200" dirty="0">
                <a:solidFill>
                  <a:prstClr val="white"/>
                </a:solidFill>
                <a:latin typeface="+mj-lt"/>
                <a:ea typeface="+mn-ea"/>
                <a:cs typeface="Arial Black"/>
              </a:rPr>
              <a:t>f</a:t>
            </a:r>
            <a:r>
              <a:rPr sz="2400" b="1" kern="1200" spc="-19" dirty="0">
                <a:solidFill>
                  <a:prstClr val="white"/>
                </a:solidFill>
                <a:latin typeface="+mj-lt"/>
                <a:ea typeface="+mn-ea"/>
                <a:cs typeface="Arial Black"/>
              </a:rPr>
              <a:t> </a:t>
            </a:r>
            <a:r>
              <a:rPr sz="2400" b="1" kern="1200" spc="15" dirty="0">
                <a:solidFill>
                  <a:prstClr val="white"/>
                </a:solidFill>
                <a:latin typeface="+mj-lt"/>
                <a:ea typeface="+mn-ea"/>
                <a:cs typeface="Arial Black"/>
              </a:rPr>
              <a:t>adu</a:t>
            </a:r>
            <a:r>
              <a:rPr sz="2400" b="1" kern="1200" spc="-26" dirty="0">
                <a:solidFill>
                  <a:prstClr val="white"/>
                </a:solidFill>
                <a:latin typeface="+mj-lt"/>
                <a:ea typeface="+mn-ea"/>
                <a:cs typeface="Arial Black"/>
              </a:rPr>
              <a:t>l</a:t>
            </a:r>
            <a:r>
              <a:rPr sz="2400" b="1" kern="1200" spc="-38" dirty="0">
                <a:solidFill>
                  <a:prstClr val="white"/>
                </a:solidFill>
                <a:latin typeface="+mj-lt"/>
                <a:ea typeface="+mn-ea"/>
                <a:cs typeface="Arial Black"/>
              </a:rPr>
              <a:t>t</a:t>
            </a:r>
            <a:r>
              <a:rPr sz="2400" b="1" kern="1200" spc="-8" dirty="0">
                <a:solidFill>
                  <a:prstClr val="white"/>
                </a:solidFill>
                <a:latin typeface="+mj-lt"/>
                <a:ea typeface="+mn-ea"/>
                <a:cs typeface="Arial Black"/>
              </a:rPr>
              <a:t>s</a:t>
            </a:r>
            <a:r>
              <a:rPr sz="2400" b="1" kern="1200" spc="116" dirty="0">
                <a:solidFill>
                  <a:prstClr val="white"/>
                </a:solidFill>
                <a:latin typeface="+mj-lt"/>
                <a:ea typeface="+mn-ea"/>
                <a:cs typeface="Arial Black"/>
              </a:rPr>
              <a:t> </a:t>
            </a:r>
            <a:r>
              <a:rPr sz="2400" b="1" kern="1200" spc="15" dirty="0">
                <a:solidFill>
                  <a:prstClr val="white"/>
                </a:solidFill>
                <a:latin typeface="+mj-lt"/>
                <a:ea typeface="+mn-ea"/>
                <a:cs typeface="Arial Black"/>
              </a:rPr>
              <a:t>ha</a:t>
            </a:r>
            <a:r>
              <a:rPr sz="2400" b="1" kern="1200" spc="-19" dirty="0">
                <a:solidFill>
                  <a:prstClr val="white"/>
                </a:solidFill>
                <a:latin typeface="+mj-lt"/>
                <a:ea typeface="+mn-ea"/>
                <a:cs typeface="Arial Black"/>
              </a:rPr>
              <a:t>v</a:t>
            </a:r>
            <a:r>
              <a:rPr sz="2400" b="1" kern="1200" spc="-8" dirty="0">
                <a:solidFill>
                  <a:prstClr val="white"/>
                </a:solidFill>
                <a:latin typeface="+mj-lt"/>
                <a:ea typeface="+mn-ea"/>
                <a:cs typeface="Arial Black"/>
              </a:rPr>
              <a:t>e</a:t>
            </a:r>
            <a:r>
              <a:rPr sz="2400" b="1" kern="1200" spc="75" dirty="0">
                <a:solidFill>
                  <a:prstClr val="white"/>
                </a:solidFill>
                <a:latin typeface="+mj-lt"/>
                <a:ea typeface="+mn-ea"/>
                <a:cs typeface="Arial Black"/>
              </a:rPr>
              <a:t> </a:t>
            </a:r>
            <a:r>
              <a:rPr sz="2400" b="1" kern="1200" spc="8" dirty="0">
                <a:solidFill>
                  <a:prstClr val="white"/>
                </a:solidFill>
                <a:latin typeface="+mj-lt"/>
                <a:ea typeface="+mn-ea"/>
                <a:cs typeface="Arial Black"/>
              </a:rPr>
              <a:t>f</a:t>
            </a:r>
            <a:r>
              <a:rPr sz="2400" b="1" kern="1200" spc="15" dirty="0">
                <a:solidFill>
                  <a:prstClr val="white"/>
                </a:solidFill>
                <a:latin typeface="+mj-lt"/>
                <a:ea typeface="+mn-ea"/>
                <a:cs typeface="Arial Black"/>
              </a:rPr>
              <a:t>e</a:t>
            </a:r>
            <a:r>
              <a:rPr sz="2400" b="1" kern="1200" spc="-41" dirty="0">
                <a:solidFill>
                  <a:prstClr val="white"/>
                </a:solidFill>
                <a:latin typeface="+mj-lt"/>
                <a:ea typeface="+mn-ea"/>
                <a:cs typeface="Arial Black"/>
              </a:rPr>
              <a:t>w</a:t>
            </a:r>
            <a:r>
              <a:rPr sz="2400" b="1" kern="1200" dirty="0">
                <a:solidFill>
                  <a:prstClr val="white"/>
                </a:solidFill>
                <a:latin typeface="+mj-lt"/>
                <a:ea typeface="+mn-ea"/>
                <a:cs typeface="Arial Black"/>
              </a:rPr>
              <a:t>,</a:t>
            </a:r>
            <a:endParaRPr sz="2400" kern="1200" dirty="0">
              <a:solidFill>
                <a:prstClr val="white"/>
              </a:solidFill>
              <a:latin typeface="+mj-lt"/>
              <a:ea typeface="+mn-ea"/>
              <a:cs typeface="Arial Black"/>
            </a:endParaRPr>
          </a:p>
          <a:p>
            <a:pPr marR="476" algn="ctr">
              <a:spcBef>
                <a:spcPts val="68"/>
              </a:spcBef>
            </a:pPr>
            <a:r>
              <a:rPr sz="2400" b="1" kern="1200" spc="-26" dirty="0">
                <a:solidFill>
                  <a:prstClr val="white"/>
                </a:solidFill>
                <a:latin typeface="+mj-lt"/>
                <a:ea typeface="+mn-ea"/>
                <a:cs typeface="Arial Black"/>
              </a:rPr>
              <a:t>i</a:t>
            </a:r>
            <a:r>
              <a:rPr sz="2400" b="1" kern="1200" dirty="0">
                <a:solidFill>
                  <a:prstClr val="white"/>
                </a:solidFill>
                <a:latin typeface="+mj-lt"/>
                <a:ea typeface="+mn-ea"/>
                <a:cs typeface="Arial Black"/>
              </a:rPr>
              <a:t>f</a:t>
            </a:r>
            <a:r>
              <a:rPr sz="2400" b="1" kern="1200" spc="56" dirty="0">
                <a:solidFill>
                  <a:prstClr val="white"/>
                </a:solidFill>
                <a:latin typeface="+mj-lt"/>
                <a:ea typeface="+mn-ea"/>
                <a:cs typeface="Arial Black"/>
              </a:rPr>
              <a:t> </a:t>
            </a:r>
            <a:r>
              <a:rPr sz="2400" b="1" kern="1200" spc="15" dirty="0">
                <a:solidFill>
                  <a:prstClr val="white"/>
                </a:solidFill>
                <a:latin typeface="+mj-lt"/>
                <a:ea typeface="+mn-ea"/>
                <a:cs typeface="Arial Black"/>
              </a:rPr>
              <a:t>an</a:t>
            </a:r>
            <a:r>
              <a:rPr sz="2400" b="1" kern="1200" spc="-19" dirty="0">
                <a:solidFill>
                  <a:prstClr val="white"/>
                </a:solidFill>
                <a:latin typeface="+mj-lt"/>
                <a:ea typeface="+mn-ea"/>
                <a:cs typeface="Arial Black"/>
              </a:rPr>
              <a:t>y</a:t>
            </a:r>
            <a:r>
              <a:rPr sz="2400" b="1" kern="1200" dirty="0">
                <a:solidFill>
                  <a:prstClr val="white"/>
                </a:solidFill>
                <a:latin typeface="+mj-lt"/>
                <a:ea typeface="+mn-ea"/>
                <a:cs typeface="Arial Black"/>
              </a:rPr>
              <a:t>,</a:t>
            </a:r>
            <a:r>
              <a:rPr sz="2400" b="1" kern="1200" spc="23" dirty="0">
                <a:solidFill>
                  <a:prstClr val="white"/>
                </a:solidFill>
                <a:latin typeface="+mj-lt"/>
                <a:ea typeface="+mn-ea"/>
                <a:cs typeface="Arial Black"/>
              </a:rPr>
              <a:t> </a:t>
            </a:r>
            <a:r>
              <a:rPr sz="2400" b="1" kern="1200" spc="-38" dirty="0">
                <a:solidFill>
                  <a:prstClr val="white"/>
                </a:solidFill>
                <a:latin typeface="+mj-lt"/>
                <a:ea typeface="+mn-ea"/>
                <a:cs typeface="Arial Black"/>
              </a:rPr>
              <a:t>r</a:t>
            </a:r>
            <a:r>
              <a:rPr sz="2400" b="1" kern="1200" spc="-30" dirty="0">
                <a:solidFill>
                  <a:prstClr val="white"/>
                </a:solidFill>
                <a:latin typeface="+mj-lt"/>
                <a:ea typeface="+mn-ea"/>
                <a:cs typeface="Arial Black"/>
              </a:rPr>
              <a:t>i</a:t>
            </a:r>
            <a:r>
              <a:rPr sz="2400" b="1" kern="1200" spc="-19" dirty="0">
                <a:solidFill>
                  <a:prstClr val="white"/>
                </a:solidFill>
                <a:latin typeface="+mj-lt"/>
                <a:ea typeface="+mn-ea"/>
                <a:cs typeface="Arial Black"/>
              </a:rPr>
              <a:t>s</a:t>
            </a:r>
            <a:r>
              <a:rPr sz="2400" b="1" kern="1200" spc="-8" dirty="0">
                <a:solidFill>
                  <a:prstClr val="white"/>
                </a:solidFill>
                <a:latin typeface="+mj-lt"/>
                <a:ea typeface="+mn-ea"/>
                <a:cs typeface="Arial Black"/>
              </a:rPr>
              <a:t>k</a:t>
            </a:r>
            <a:r>
              <a:rPr sz="2400" b="1" kern="1200" dirty="0">
                <a:solidFill>
                  <a:prstClr val="white"/>
                </a:solidFill>
                <a:latin typeface="+mj-lt"/>
                <a:ea typeface="+mn-ea"/>
                <a:cs typeface="Arial Black"/>
              </a:rPr>
              <a:t> </a:t>
            </a:r>
            <a:r>
              <a:rPr sz="2400" b="1" kern="1200" spc="8" dirty="0">
                <a:solidFill>
                  <a:prstClr val="white"/>
                </a:solidFill>
                <a:latin typeface="+mj-lt"/>
                <a:ea typeface="+mn-ea"/>
                <a:cs typeface="Arial Black"/>
              </a:rPr>
              <a:t>f</a:t>
            </a:r>
            <a:r>
              <a:rPr sz="2400" b="1" kern="1200" spc="15" dirty="0">
                <a:solidFill>
                  <a:prstClr val="white"/>
                </a:solidFill>
                <a:latin typeface="+mj-lt"/>
                <a:ea typeface="+mn-ea"/>
                <a:cs typeface="Arial Black"/>
              </a:rPr>
              <a:t>ac</a:t>
            </a:r>
            <a:r>
              <a:rPr sz="2400" b="1" kern="1200" spc="-38" dirty="0">
                <a:solidFill>
                  <a:prstClr val="white"/>
                </a:solidFill>
                <a:latin typeface="+mj-lt"/>
                <a:ea typeface="+mn-ea"/>
                <a:cs typeface="Arial Black"/>
              </a:rPr>
              <a:t>t</a:t>
            </a:r>
            <a:r>
              <a:rPr sz="2400" b="1" kern="1200" spc="15" dirty="0">
                <a:solidFill>
                  <a:prstClr val="white"/>
                </a:solidFill>
                <a:latin typeface="+mj-lt"/>
                <a:ea typeface="+mn-ea"/>
                <a:cs typeface="Arial Black"/>
              </a:rPr>
              <a:t>o</a:t>
            </a:r>
            <a:r>
              <a:rPr sz="2400" b="1" kern="1200" spc="-38" dirty="0">
                <a:solidFill>
                  <a:prstClr val="white"/>
                </a:solidFill>
                <a:latin typeface="+mj-lt"/>
                <a:ea typeface="+mn-ea"/>
                <a:cs typeface="Arial Black"/>
              </a:rPr>
              <a:t>r</a:t>
            </a:r>
            <a:r>
              <a:rPr sz="2400" b="1" kern="1200" spc="-8" dirty="0">
                <a:solidFill>
                  <a:prstClr val="white"/>
                </a:solidFill>
                <a:latin typeface="+mj-lt"/>
                <a:ea typeface="+mn-ea"/>
                <a:cs typeface="Arial Black"/>
              </a:rPr>
              <a:t>s</a:t>
            </a:r>
            <a:r>
              <a:rPr sz="2400" b="1" kern="1200" spc="116" dirty="0">
                <a:solidFill>
                  <a:prstClr val="white"/>
                </a:solidFill>
                <a:latin typeface="+mj-lt"/>
                <a:ea typeface="+mn-ea"/>
                <a:cs typeface="Arial Black"/>
              </a:rPr>
              <a:t> </a:t>
            </a:r>
            <a:r>
              <a:rPr sz="2400" b="1" kern="1200" spc="8" dirty="0">
                <a:solidFill>
                  <a:prstClr val="white"/>
                </a:solidFill>
                <a:latin typeface="+mj-lt"/>
                <a:ea typeface="+mn-ea"/>
                <a:cs typeface="Arial Black"/>
              </a:rPr>
              <a:t>f</a:t>
            </a:r>
            <a:r>
              <a:rPr sz="2400" b="1" kern="1200" spc="15" dirty="0">
                <a:solidFill>
                  <a:prstClr val="white"/>
                </a:solidFill>
                <a:latin typeface="+mj-lt"/>
                <a:ea typeface="+mn-ea"/>
                <a:cs typeface="Arial Black"/>
              </a:rPr>
              <a:t>o</a:t>
            </a:r>
            <a:r>
              <a:rPr sz="2400" b="1" kern="1200" spc="-4" dirty="0">
                <a:solidFill>
                  <a:prstClr val="white"/>
                </a:solidFill>
                <a:latin typeface="+mj-lt"/>
                <a:ea typeface="+mn-ea"/>
                <a:cs typeface="Arial Black"/>
              </a:rPr>
              <a:t>r</a:t>
            </a:r>
            <a:r>
              <a:rPr sz="2400" b="1" kern="1200" spc="15" dirty="0">
                <a:solidFill>
                  <a:prstClr val="white"/>
                </a:solidFill>
                <a:latin typeface="+mj-lt"/>
                <a:ea typeface="+mn-ea"/>
                <a:cs typeface="Arial Black"/>
              </a:rPr>
              <a:t> </a:t>
            </a:r>
            <a:r>
              <a:rPr sz="2400" b="1" kern="1200" spc="-38" dirty="0">
                <a:solidFill>
                  <a:prstClr val="white"/>
                </a:solidFill>
                <a:latin typeface="+mj-lt"/>
                <a:ea typeface="+mn-ea"/>
                <a:cs typeface="Arial Black"/>
              </a:rPr>
              <a:t>t</a:t>
            </a:r>
            <a:r>
              <a:rPr sz="2400" b="1" kern="1200" spc="15" dirty="0">
                <a:solidFill>
                  <a:prstClr val="white"/>
                </a:solidFill>
                <a:latin typeface="+mj-lt"/>
                <a:ea typeface="+mn-ea"/>
                <a:cs typeface="Arial Black"/>
              </a:rPr>
              <a:t>he</a:t>
            </a:r>
            <a:r>
              <a:rPr sz="2400" b="1" kern="1200" spc="-19" dirty="0">
                <a:solidFill>
                  <a:prstClr val="white"/>
                </a:solidFill>
                <a:latin typeface="+mj-lt"/>
                <a:ea typeface="+mn-ea"/>
                <a:cs typeface="Arial Black"/>
              </a:rPr>
              <a:t>s</a:t>
            </a:r>
            <a:r>
              <a:rPr sz="2400" b="1" kern="1200" spc="-8" dirty="0">
                <a:solidFill>
                  <a:prstClr val="white"/>
                </a:solidFill>
                <a:latin typeface="+mj-lt"/>
                <a:ea typeface="+mn-ea"/>
                <a:cs typeface="Arial Black"/>
              </a:rPr>
              <a:t>e</a:t>
            </a:r>
            <a:r>
              <a:rPr sz="2400" b="1" kern="1200" dirty="0">
                <a:solidFill>
                  <a:prstClr val="white"/>
                </a:solidFill>
                <a:latin typeface="+mj-lt"/>
                <a:ea typeface="+mn-ea"/>
                <a:cs typeface="Arial Black"/>
              </a:rPr>
              <a:t> </a:t>
            </a:r>
            <a:r>
              <a:rPr sz="2400" b="1" kern="1200" spc="-101" dirty="0">
                <a:solidFill>
                  <a:prstClr val="white"/>
                </a:solidFill>
                <a:latin typeface="+mj-lt"/>
                <a:ea typeface="+mn-ea"/>
                <a:cs typeface="Arial Black"/>
              </a:rPr>
              <a:t> </a:t>
            </a:r>
            <a:r>
              <a:rPr sz="2400" b="1" kern="1200" spc="15" dirty="0">
                <a:solidFill>
                  <a:prstClr val="white"/>
                </a:solidFill>
                <a:latin typeface="+mj-lt"/>
                <a:ea typeface="+mn-ea"/>
                <a:cs typeface="Arial Black"/>
              </a:rPr>
              <a:t>d</a:t>
            </a:r>
            <a:r>
              <a:rPr sz="2400" b="1" kern="1200" spc="-30" dirty="0">
                <a:solidFill>
                  <a:prstClr val="white"/>
                </a:solidFill>
                <a:latin typeface="+mj-lt"/>
                <a:ea typeface="+mn-ea"/>
                <a:cs typeface="Arial Black"/>
              </a:rPr>
              <a:t>i</a:t>
            </a:r>
            <a:r>
              <a:rPr sz="2400" b="1" kern="1200" spc="-19" dirty="0">
                <a:solidFill>
                  <a:prstClr val="white"/>
                </a:solidFill>
                <a:latin typeface="+mj-lt"/>
                <a:ea typeface="+mn-ea"/>
                <a:cs typeface="Arial Black"/>
              </a:rPr>
              <a:t>s</a:t>
            </a:r>
            <a:r>
              <a:rPr sz="2400" b="1" kern="1200" spc="15" dirty="0">
                <a:solidFill>
                  <a:prstClr val="white"/>
                </a:solidFill>
                <a:latin typeface="+mj-lt"/>
                <a:ea typeface="+mn-ea"/>
                <a:cs typeface="Arial Black"/>
              </a:rPr>
              <a:t>ea</a:t>
            </a:r>
            <a:r>
              <a:rPr sz="2400" b="1" kern="1200" spc="-19" dirty="0">
                <a:solidFill>
                  <a:prstClr val="white"/>
                </a:solidFill>
                <a:latin typeface="+mj-lt"/>
                <a:ea typeface="+mn-ea"/>
                <a:cs typeface="Arial Black"/>
              </a:rPr>
              <a:t>s</a:t>
            </a:r>
            <a:r>
              <a:rPr sz="2400" b="1" kern="1200" spc="15" dirty="0">
                <a:solidFill>
                  <a:prstClr val="white"/>
                </a:solidFill>
                <a:latin typeface="+mj-lt"/>
                <a:ea typeface="+mn-ea"/>
                <a:cs typeface="Arial Black"/>
              </a:rPr>
              <a:t>e</a:t>
            </a:r>
            <a:r>
              <a:rPr sz="2400" b="1" kern="1200" spc="-19" dirty="0">
                <a:solidFill>
                  <a:prstClr val="white"/>
                </a:solidFill>
                <a:latin typeface="+mj-lt"/>
                <a:ea typeface="+mn-ea"/>
                <a:cs typeface="Arial Black"/>
              </a:rPr>
              <a:t>s</a:t>
            </a:r>
            <a:r>
              <a:rPr sz="2400" b="1" kern="1200" dirty="0">
                <a:solidFill>
                  <a:prstClr val="white"/>
                </a:solidFill>
                <a:latin typeface="+mj-lt"/>
                <a:ea typeface="+mn-ea"/>
                <a:cs typeface="Arial Black"/>
              </a:rPr>
              <a:t>.</a:t>
            </a:r>
            <a:endParaRPr sz="2400" kern="1200" dirty="0">
              <a:solidFill>
                <a:prstClr val="white"/>
              </a:solidFill>
              <a:latin typeface="+mj-lt"/>
              <a:ea typeface="+mn-ea"/>
              <a:cs typeface="Arial Black"/>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13820788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object 158"/>
          <p:cNvSpPr txBox="1"/>
          <p:nvPr/>
        </p:nvSpPr>
        <p:spPr>
          <a:xfrm>
            <a:off x="1885950" y="1428750"/>
            <a:ext cx="5410200" cy="1477328"/>
          </a:xfrm>
          <a:prstGeom prst="rect">
            <a:avLst/>
          </a:prstGeom>
          <a:ln w="12700">
            <a:noFill/>
          </a:ln>
        </p:spPr>
        <p:txBody>
          <a:bodyPr vert="horz" wrap="square" lIns="0" tIns="0" rIns="0" bIns="0" rtlCol="0">
            <a:spAutoFit/>
          </a:bodyPr>
          <a:lstStyle/>
          <a:p>
            <a:pPr marL="130493" marR="137160" indent="6668" algn="ctr"/>
            <a:r>
              <a:rPr lang="en-US" sz="2400" b="1" kern="1200" spc="-34" dirty="0">
                <a:solidFill>
                  <a:prstClr val="white"/>
                </a:solidFill>
                <a:latin typeface="+mj-lt"/>
                <a:ea typeface="Times New Roman"/>
                <a:cs typeface="Arial Black"/>
              </a:rPr>
              <a:t>H</a:t>
            </a:r>
            <a:r>
              <a:rPr lang="en-US" sz="2400" b="1" kern="1200" spc="15" dirty="0">
                <a:solidFill>
                  <a:prstClr val="white"/>
                </a:solidFill>
                <a:latin typeface="+mj-lt"/>
                <a:ea typeface="Times New Roman"/>
                <a:cs typeface="Arial Black"/>
              </a:rPr>
              <a:t>o</a:t>
            </a:r>
            <a:r>
              <a:rPr lang="en-US" sz="2400" b="1" kern="1200" spc="-41" dirty="0">
                <a:solidFill>
                  <a:prstClr val="white"/>
                </a:solidFill>
                <a:latin typeface="+mj-lt"/>
                <a:ea typeface="Times New Roman"/>
                <a:cs typeface="Arial Black"/>
              </a:rPr>
              <a:t>w</a:t>
            </a:r>
            <a:r>
              <a:rPr lang="en-US" sz="2400" b="1" kern="1200" spc="15" dirty="0">
                <a:solidFill>
                  <a:prstClr val="white"/>
                </a:solidFill>
                <a:latin typeface="+mj-lt"/>
                <a:ea typeface="Times New Roman"/>
                <a:cs typeface="Arial Black"/>
              </a:rPr>
              <a:t>e</a:t>
            </a:r>
            <a:r>
              <a:rPr lang="en-US" sz="2400" b="1" kern="1200" spc="-19" dirty="0">
                <a:solidFill>
                  <a:prstClr val="white"/>
                </a:solidFill>
                <a:latin typeface="+mj-lt"/>
                <a:ea typeface="Times New Roman"/>
                <a:cs typeface="Arial Black"/>
              </a:rPr>
              <a:t>v</a:t>
            </a:r>
            <a:r>
              <a:rPr lang="en-US" sz="2400" b="1" kern="1200" spc="15" dirty="0">
                <a:solidFill>
                  <a:prstClr val="white"/>
                </a:solidFill>
                <a:latin typeface="+mj-lt"/>
                <a:ea typeface="Times New Roman"/>
                <a:cs typeface="Arial Black"/>
              </a:rPr>
              <a:t>e</a:t>
            </a:r>
            <a:r>
              <a:rPr lang="en-US" sz="2400" b="1" kern="1200" spc="-38" dirty="0">
                <a:solidFill>
                  <a:prstClr val="white"/>
                </a:solidFill>
                <a:latin typeface="+mj-lt"/>
                <a:ea typeface="Times New Roman"/>
                <a:cs typeface="Arial Black"/>
              </a:rPr>
              <a:t>r</a:t>
            </a:r>
            <a:r>
              <a:rPr lang="en-US" sz="2400" b="1" kern="1200" dirty="0">
                <a:solidFill>
                  <a:prstClr val="white"/>
                </a:solidFill>
                <a:latin typeface="+mj-lt"/>
                <a:ea typeface="Times New Roman"/>
                <a:cs typeface="Arial Black"/>
              </a:rPr>
              <a:t>, </a:t>
            </a:r>
            <a:r>
              <a:rPr lang="en-US" sz="2400" b="1" kern="1200" spc="-41" dirty="0">
                <a:solidFill>
                  <a:prstClr val="white"/>
                </a:solidFill>
                <a:latin typeface="+mj-lt"/>
                <a:ea typeface="Times New Roman"/>
                <a:cs typeface="Arial Black"/>
              </a:rPr>
              <a:t>w</a:t>
            </a:r>
            <a:r>
              <a:rPr lang="en-US" sz="2400" b="1" kern="1200" spc="-30" dirty="0">
                <a:solidFill>
                  <a:prstClr val="white"/>
                </a:solidFill>
                <a:latin typeface="+mj-lt"/>
                <a:ea typeface="Times New Roman"/>
                <a:cs typeface="Arial Black"/>
              </a:rPr>
              <a:t>i</a:t>
            </a:r>
            <a:r>
              <a:rPr lang="en-US" sz="2400" b="1" kern="1200" spc="-38" dirty="0">
                <a:solidFill>
                  <a:prstClr val="white"/>
                </a:solidFill>
                <a:latin typeface="+mj-lt"/>
                <a:ea typeface="Times New Roman"/>
                <a:cs typeface="Arial Black"/>
              </a:rPr>
              <a:t>t</a:t>
            </a:r>
            <a:r>
              <a:rPr lang="en-US" sz="2400" b="1" kern="1200" spc="-8" dirty="0">
                <a:solidFill>
                  <a:prstClr val="white"/>
                </a:solidFill>
                <a:latin typeface="+mj-lt"/>
                <a:ea typeface="Times New Roman"/>
                <a:cs typeface="Arial Black"/>
              </a:rPr>
              <a:t>h</a:t>
            </a:r>
            <a:r>
              <a:rPr lang="en-US" sz="2400" b="1" kern="1200"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a</a:t>
            </a:r>
            <a:r>
              <a:rPr lang="en-US" sz="2400" b="1" kern="1200" spc="-8" dirty="0">
                <a:solidFill>
                  <a:prstClr val="white"/>
                </a:solidFill>
                <a:latin typeface="+mj-lt"/>
                <a:ea typeface="Times New Roman"/>
                <a:cs typeface="Arial Black"/>
              </a:rPr>
              <a:t>n</a:t>
            </a:r>
            <a:r>
              <a:rPr lang="en-US" sz="2400" b="1" kern="1200" spc="75" dirty="0">
                <a:solidFill>
                  <a:prstClr val="white"/>
                </a:solidFill>
                <a:latin typeface="+mj-lt"/>
                <a:ea typeface="Times New Roman"/>
                <a:cs typeface="Arial Black"/>
              </a:rPr>
              <a:t> </a:t>
            </a:r>
            <a:r>
              <a:rPr lang="en-US" sz="2400" b="1" kern="1200" spc="4" dirty="0">
                <a:solidFill>
                  <a:prstClr val="white"/>
                </a:solidFill>
                <a:latin typeface="+mj-lt"/>
                <a:ea typeface="Times New Roman"/>
                <a:cs typeface="Arial Black"/>
              </a:rPr>
              <a:t>AC</a:t>
            </a:r>
            <a:r>
              <a:rPr lang="en-US" sz="2400" b="1" kern="1200" dirty="0">
                <a:solidFill>
                  <a:prstClr val="white"/>
                </a:solidFill>
                <a:latin typeface="+mj-lt"/>
                <a:ea typeface="Times New Roman"/>
                <a:cs typeface="Arial Black"/>
              </a:rPr>
              <a:t>E</a:t>
            </a:r>
            <a:r>
              <a:rPr lang="en-US" sz="2400" b="1" kern="1200" spc="30" dirty="0">
                <a:solidFill>
                  <a:prstClr val="white"/>
                </a:solidFill>
                <a:latin typeface="+mj-lt"/>
                <a:ea typeface="Times New Roman"/>
                <a:cs typeface="Arial Black"/>
              </a:rPr>
              <a:t> </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co</a:t>
            </a:r>
            <a:r>
              <a:rPr lang="en-US" sz="2400" b="1" kern="1200" spc="-38" dirty="0">
                <a:solidFill>
                  <a:prstClr val="white"/>
                </a:solidFill>
                <a:latin typeface="+mj-lt"/>
                <a:ea typeface="Times New Roman"/>
                <a:cs typeface="Arial Black"/>
              </a:rPr>
              <a:t>r</a:t>
            </a:r>
            <a:r>
              <a:rPr lang="en-US" sz="2400" b="1" kern="1200" spc="-8" dirty="0">
                <a:solidFill>
                  <a:prstClr val="white"/>
                </a:solidFill>
                <a:latin typeface="+mj-lt"/>
                <a:ea typeface="Times New Roman"/>
                <a:cs typeface="Arial Black"/>
              </a:rPr>
              <a:t>e</a:t>
            </a:r>
            <a:r>
              <a:rPr lang="en-US" sz="2400" b="1" kern="1200"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o</a:t>
            </a:r>
            <a:r>
              <a:rPr lang="en-US" sz="2400" b="1" kern="1200" dirty="0">
                <a:solidFill>
                  <a:prstClr val="white"/>
                </a:solidFill>
                <a:latin typeface="+mj-lt"/>
                <a:ea typeface="Times New Roman"/>
                <a:cs typeface="Arial Black"/>
              </a:rPr>
              <a:t>f</a:t>
            </a:r>
            <a:r>
              <a:rPr lang="en-US" sz="2400" b="1" kern="1200" spc="56" dirty="0">
                <a:solidFill>
                  <a:prstClr val="white"/>
                </a:solidFill>
                <a:latin typeface="+mj-lt"/>
                <a:ea typeface="Times New Roman"/>
                <a:cs typeface="Arial Black"/>
              </a:rPr>
              <a:t> </a:t>
            </a:r>
            <a:r>
              <a:rPr lang="en-US" sz="2400" b="1" kern="1200" spc="-8" dirty="0">
                <a:solidFill>
                  <a:prstClr val="white"/>
                </a:solidFill>
                <a:latin typeface="+mj-lt"/>
                <a:ea typeface="Times New Roman"/>
                <a:cs typeface="Arial Black"/>
              </a:rPr>
              <a:t>4</a:t>
            </a:r>
            <a:r>
              <a:rPr lang="en-US" sz="2400" b="1" kern="1200" spc="-4"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o</a:t>
            </a:r>
            <a:r>
              <a:rPr lang="en-US" sz="2400" b="1" kern="1200" spc="-4" dirty="0">
                <a:solidFill>
                  <a:prstClr val="white"/>
                </a:solidFill>
                <a:latin typeface="+mj-lt"/>
                <a:ea typeface="Times New Roman"/>
                <a:cs typeface="Arial Black"/>
              </a:rPr>
              <a:t>r</a:t>
            </a:r>
            <a:r>
              <a:rPr lang="en-US" sz="2400" b="1" kern="1200" spc="15" dirty="0">
                <a:solidFill>
                  <a:prstClr val="white"/>
                </a:solidFill>
                <a:latin typeface="+mj-lt"/>
                <a:ea typeface="Times New Roman"/>
                <a:cs typeface="Arial Black"/>
              </a:rPr>
              <a:t> </a:t>
            </a:r>
            <a:r>
              <a:rPr lang="en-US" sz="2400" b="1" kern="1200" spc="-8" dirty="0">
                <a:solidFill>
                  <a:prstClr val="white"/>
                </a:solidFill>
                <a:latin typeface="+mj-lt"/>
                <a:ea typeface="Times New Roman"/>
                <a:cs typeface="Arial Black"/>
              </a:rPr>
              <a:t>m</a:t>
            </a:r>
            <a:r>
              <a:rPr lang="en-US" sz="2400" b="1" kern="1200" spc="15" dirty="0">
                <a:solidFill>
                  <a:prstClr val="white"/>
                </a:solidFill>
                <a:latin typeface="+mj-lt"/>
                <a:ea typeface="Times New Roman"/>
                <a:cs typeface="Arial Black"/>
              </a:rPr>
              <a:t>o</a:t>
            </a:r>
            <a:r>
              <a:rPr lang="en-US" sz="2400" b="1" kern="1200" spc="-38" dirty="0">
                <a:solidFill>
                  <a:prstClr val="white"/>
                </a:solidFill>
                <a:latin typeface="+mj-lt"/>
                <a:ea typeface="Times New Roman"/>
                <a:cs typeface="Arial Black"/>
              </a:rPr>
              <a:t>r</a:t>
            </a:r>
            <a:r>
              <a:rPr lang="en-US" sz="2400" b="1" kern="1200" spc="15" dirty="0">
                <a:solidFill>
                  <a:prstClr val="white"/>
                </a:solidFill>
                <a:latin typeface="+mj-lt"/>
                <a:ea typeface="Times New Roman"/>
                <a:cs typeface="Arial Black"/>
              </a:rPr>
              <a:t>e</a:t>
            </a:r>
            <a:r>
              <a:rPr lang="en-US" sz="2400" b="1" kern="1200" dirty="0">
                <a:solidFill>
                  <a:prstClr val="white"/>
                </a:solidFill>
                <a:latin typeface="+mj-lt"/>
                <a:ea typeface="Times New Roman"/>
                <a:cs typeface="Arial Black"/>
              </a:rPr>
              <a:t>,</a:t>
            </a:r>
            <a:r>
              <a:rPr lang="en-US" sz="2400" b="1" kern="1200" spc="98" dirty="0">
                <a:solidFill>
                  <a:prstClr val="white"/>
                </a:solidFill>
                <a:latin typeface="+mj-lt"/>
                <a:ea typeface="Times New Roman"/>
                <a:cs typeface="Arial Black"/>
              </a:rPr>
              <a:t> </a:t>
            </a:r>
            <a:r>
              <a:rPr lang="en-US" sz="2400" b="1" kern="1200" spc="-38" dirty="0">
                <a:solidFill>
                  <a:prstClr val="white"/>
                </a:solidFill>
                <a:latin typeface="+mj-lt"/>
                <a:ea typeface="Times New Roman"/>
                <a:cs typeface="Arial Black"/>
              </a:rPr>
              <a:t>t</a:t>
            </a:r>
            <a:r>
              <a:rPr lang="en-US" sz="2400" b="1" kern="1200" spc="15" dirty="0">
                <a:solidFill>
                  <a:prstClr val="white"/>
                </a:solidFill>
                <a:latin typeface="+mj-lt"/>
                <a:ea typeface="Times New Roman"/>
                <a:cs typeface="Arial Black"/>
              </a:rPr>
              <a:t>h</a:t>
            </a:r>
            <a:r>
              <a:rPr lang="en-US" sz="2400" b="1" kern="1200" spc="-8" dirty="0">
                <a:solidFill>
                  <a:prstClr val="white"/>
                </a:solidFill>
                <a:latin typeface="+mj-lt"/>
                <a:ea typeface="Times New Roman"/>
                <a:cs typeface="Arial Black"/>
              </a:rPr>
              <a:t>e</a:t>
            </a:r>
            <a:r>
              <a:rPr lang="en-US" sz="2400" b="1" kern="1200" spc="75" dirty="0">
                <a:solidFill>
                  <a:prstClr val="white"/>
                </a:solidFill>
                <a:latin typeface="+mj-lt"/>
                <a:ea typeface="Times New Roman"/>
                <a:cs typeface="Arial Black"/>
              </a:rPr>
              <a:t> </a:t>
            </a:r>
            <a:r>
              <a:rPr lang="en-US" sz="2400" b="1" kern="1200" spc="-8" dirty="0">
                <a:solidFill>
                  <a:prstClr val="white"/>
                </a:solidFill>
                <a:latin typeface="+mj-lt"/>
                <a:ea typeface="Times New Roman"/>
                <a:cs typeface="Arial Black"/>
              </a:rPr>
              <a:t>m</a:t>
            </a:r>
            <a:r>
              <a:rPr lang="en-US" sz="2400" b="1" kern="1200" spc="15" dirty="0">
                <a:solidFill>
                  <a:prstClr val="white"/>
                </a:solidFill>
                <a:latin typeface="+mj-lt"/>
                <a:ea typeface="Times New Roman"/>
                <a:cs typeface="Arial Black"/>
              </a:rPr>
              <a:t>a</a:t>
            </a:r>
            <a:r>
              <a:rPr lang="en-US" sz="2400" b="1" kern="1200" spc="-26" dirty="0">
                <a:solidFill>
                  <a:prstClr val="white"/>
                </a:solidFill>
                <a:latin typeface="+mj-lt"/>
                <a:ea typeface="Times New Roman"/>
                <a:cs typeface="Arial Black"/>
              </a:rPr>
              <a:t>j</a:t>
            </a:r>
            <a:r>
              <a:rPr lang="en-US" sz="2400" b="1" kern="1200" spc="15" dirty="0">
                <a:solidFill>
                  <a:prstClr val="white"/>
                </a:solidFill>
                <a:latin typeface="+mj-lt"/>
                <a:ea typeface="Times New Roman"/>
                <a:cs typeface="Arial Black"/>
              </a:rPr>
              <a:t>o</a:t>
            </a:r>
            <a:r>
              <a:rPr lang="en-US" sz="2400" b="1" kern="1200" spc="-38" dirty="0">
                <a:solidFill>
                  <a:prstClr val="white"/>
                </a:solidFill>
                <a:latin typeface="+mj-lt"/>
                <a:ea typeface="Times New Roman"/>
                <a:cs typeface="Arial Black"/>
              </a:rPr>
              <a:t>r</a:t>
            </a:r>
            <a:r>
              <a:rPr lang="en-US" sz="2400" b="1" kern="1200" spc="-26" dirty="0">
                <a:solidFill>
                  <a:prstClr val="white"/>
                </a:solidFill>
                <a:latin typeface="+mj-lt"/>
                <a:ea typeface="Times New Roman"/>
                <a:cs typeface="Arial Black"/>
              </a:rPr>
              <a:t>i</a:t>
            </a:r>
            <a:r>
              <a:rPr lang="en-US" sz="2400" b="1" kern="1200" spc="-38" dirty="0">
                <a:solidFill>
                  <a:prstClr val="white"/>
                </a:solidFill>
                <a:latin typeface="+mj-lt"/>
                <a:ea typeface="Times New Roman"/>
                <a:cs typeface="Arial Black"/>
              </a:rPr>
              <a:t>t</a:t>
            </a:r>
            <a:r>
              <a:rPr lang="en-US" sz="2400" b="1" kern="1200" spc="-8" dirty="0">
                <a:solidFill>
                  <a:prstClr val="white"/>
                </a:solidFill>
                <a:latin typeface="+mj-lt"/>
                <a:ea typeface="Times New Roman"/>
                <a:cs typeface="Arial Black"/>
              </a:rPr>
              <a:t>y</a:t>
            </a:r>
            <a:r>
              <a:rPr lang="en-US" sz="2400" b="1" kern="1200"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o</a:t>
            </a:r>
            <a:r>
              <a:rPr lang="en-US" sz="2400" b="1" kern="1200" dirty="0">
                <a:solidFill>
                  <a:prstClr val="white"/>
                </a:solidFill>
                <a:latin typeface="+mj-lt"/>
                <a:ea typeface="Times New Roman"/>
                <a:cs typeface="Arial Black"/>
              </a:rPr>
              <a:t>f</a:t>
            </a:r>
            <a:r>
              <a:rPr lang="en-US" sz="2400" b="1" kern="1200" spc="56"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adu</a:t>
            </a:r>
            <a:r>
              <a:rPr lang="en-US" sz="2400" b="1" kern="1200" spc="-26" dirty="0">
                <a:solidFill>
                  <a:prstClr val="white"/>
                </a:solidFill>
                <a:latin typeface="+mj-lt"/>
                <a:ea typeface="Times New Roman"/>
                <a:cs typeface="Arial Black"/>
              </a:rPr>
              <a:t>l</a:t>
            </a:r>
            <a:r>
              <a:rPr lang="en-US" sz="2400" b="1" kern="1200" spc="-38" dirty="0">
                <a:solidFill>
                  <a:prstClr val="white"/>
                </a:solidFill>
                <a:latin typeface="+mj-lt"/>
                <a:ea typeface="Times New Roman"/>
                <a:cs typeface="Arial Black"/>
              </a:rPr>
              <a:t>t</a:t>
            </a:r>
            <a:r>
              <a:rPr lang="en-US" sz="2400" b="1" kern="1200" spc="-8" dirty="0">
                <a:solidFill>
                  <a:prstClr val="white"/>
                </a:solidFill>
                <a:latin typeface="+mj-lt"/>
                <a:ea typeface="Times New Roman"/>
                <a:cs typeface="Arial Black"/>
              </a:rPr>
              <a:t>s</a:t>
            </a:r>
            <a:r>
              <a:rPr lang="en-US" sz="2400" b="1" kern="1200" spc="116"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ha</a:t>
            </a:r>
            <a:r>
              <a:rPr lang="en-US" sz="2400" b="1" kern="1200" spc="-19" dirty="0">
                <a:solidFill>
                  <a:prstClr val="white"/>
                </a:solidFill>
                <a:latin typeface="+mj-lt"/>
                <a:ea typeface="Times New Roman"/>
                <a:cs typeface="Arial Black"/>
              </a:rPr>
              <a:t>v</a:t>
            </a:r>
            <a:r>
              <a:rPr lang="en-US" sz="2400" b="1" kern="1200" spc="-8" dirty="0">
                <a:solidFill>
                  <a:prstClr val="white"/>
                </a:solidFill>
                <a:latin typeface="+mj-lt"/>
                <a:ea typeface="Times New Roman"/>
                <a:cs typeface="Arial Black"/>
              </a:rPr>
              <a:t>e m</a:t>
            </a:r>
            <a:r>
              <a:rPr lang="en-US" sz="2400" b="1" kern="1200" spc="15" dirty="0">
                <a:solidFill>
                  <a:prstClr val="white"/>
                </a:solidFill>
                <a:latin typeface="+mj-lt"/>
                <a:ea typeface="Times New Roman"/>
                <a:cs typeface="Arial Black"/>
              </a:rPr>
              <a:t>u</a:t>
            </a:r>
            <a:r>
              <a:rPr lang="en-US" sz="2400" b="1" kern="1200" spc="-26" dirty="0">
                <a:solidFill>
                  <a:prstClr val="white"/>
                </a:solidFill>
                <a:latin typeface="+mj-lt"/>
                <a:ea typeface="Times New Roman"/>
                <a:cs typeface="Arial Black"/>
              </a:rPr>
              <a:t>l</a:t>
            </a:r>
            <a:r>
              <a:rPr lang="en-US" sz="2400" b="1" kern="1200" spc="-38" dirty="0">
                <a:solidFill>
                  <a:prstClr val="white"/>
                </a:solidFill>
                <a:latin typeface="+mj-lt"/>
                <a:ea typeface="Times New Roman"/>
                <a:cs typeface="Arial Black"/>
              </a:rPr>
              <a:t>t</a:t>
            </a:r>
            <a:r>
              <a:rPr lang="en-US" sz="2400" b="1" kern="1200" spc="-26" dirty="0">
                <a:solidFill>
                  <a:prstClr val="white"/>
                </a:solidFill>
                <a:latin typeface="+mj-lt"/>
                <a:ea typeface="Times New Roman"/>
                <a:cs typeface="Arial Black"/>
              </a:rPr>
              <a:t>i</a:t>
            </a:r>
            <a:r>
              <a:rPr lang="en-US" sz="2400" b="1" kern="1200" spc="15" dirty="0">
                <a:solidFill>
                  <a:prstClr val="white"/>
                </a:solidFill>
                <a:latin typeface="+mj-lt"/>
                <a:ea typeface="Times New Roman"/>
                <a:cs typeface="Arial Black"/>
              </a:rPr>
              <a:t>p</a:t>
            </a:r>
            <a:r>
              <a:rPr lang="en-US" sz="2400" b="1" kern="1200" spc="-26" dirty="0">
                <a:solidFill>
                  <a:prstClr val="white"/>
                </a:solidFill>
                <a:latin typeface="+mj-lt"/>
                <a:ea typeface="Times New Roman"/>
                <a:cs typeface="Arial Black"/>
              </a:rPr>
              <a:t>l</a:t>
            </a:r>
            <a:r>
              <a:rPr lang="en-US" sz="2400" b="1" kern="1200" spc="-8" dirty="0">
                <a:solidFill>
                  <a:prstClr val="white"/>
                </a:solidFill>
                <a:latin typeface="+mj-lt"/>
                <a:ea typeface="Times New Roman"/>
                <a:cs typeface="Arial Black"/>
              </a:rPr>
              <a:t>e</a:t>
            </a:r>
            <a:r>
              <a:rPr lang="en-US" sz="2400" b="1" kern="1200" dirty="0">
                <a:solidFill>
                  <a:prstClr val="white"/>
                </a:solidFill>
                <a:latin typeface="+mj-lt"/>
                <a:ea typeface="Times New Roman"/>
                <a:cs typeface="Arial Black"/>
              </a:rPr>
              <a:t> </a:t>
            </a:r>
            <a:r>
              <a:rPr lang="en-US" sz="2400" b="1" kern="1200" spc="-38" dirty="0">
                <a:solidFill>
                  <a:prstClr val="white"/>
                </a:solidFill>
                <a:latin typeface="+mj-lt"/>
                <a:ea typeface="Times New Roman"/>
                <a:cs typeface="Arial Black"/>
              </a:rPr>
              <a:t>r</a:t>
            </a:r>
            <a:r>
              <a:rPr lang="en-US" sz="2400" b="1" kern="1200" spc="-26" dirty="0">
                <a:solidFill>
                  <a:prstClr val="white"/>
                </a:solidFill>
                <a:latin typeface="+mj-lt"/>
                <a:ea typeface="Times New Roman"/>
                <a:cs typeface="Arial Black"/>
              </a:rPr>
              <a:t>i</a:t>
            </a:r>
            <a:r>
              <a:rPr lang="en-US" sz="2400" b="1" kern="1200" spc="-19" dirty="0">
                <a:solidFill>
                  <a:prstClr val="white"/>
                </a:solidFill>
                <a:latin typeface="+mj-lt"/>
                <a:ea typeface="Times New Roman"/>
                <a:cs typeface="Arial Black"/>
              </a:rPr>
              <a:t>s</a:t>
            </a:r>
            <a:r>
              <a:rPr lang="en-US" sz="2400" b="1" kern="1200" spc="-8" dirty="0">
                <a:solidFill>
                  <a:prstClr val="white"/>
                </a:solidFill>
                <a:latin typeface="+mj-lt"/>
                <a:ea typeface="Times New Roman"/>
                <a:cs typeface="Arial Black"/>
              </a:rPr>
              <a:t>k</a:t>
            </a:r>
            <a:r>
              <a:rPr lang="en-US" sz="2400" b="1" kern="1200" dirty="0">
                <a:solidFill>
                  <a:prstClr val="white"/>
                </a:solidFill>
                <a:latin typeface="+mj-lt"/>
                <a:ea typeface="Times New Roman"/>
                <a:cs typeface="Arial Black"/>
              </a:rPr>
              <a:t> </a:t>
            </a:r>
            <a:r>
              <a:rPr lang="en-US" sz="2400" b="1" kern="1200" spc="8" dirty="0">
                <a:solidFill>
                  <a:prstClr val="white"/>
                </a:solidFill>
                <a:latin typeface="+mj-lt"/>
                <a:ea typeface="Times New Roman"/>
                <a:cs typeface="Arial Black"/>
              </a:rPr>
              <a:t>f</a:t>
            </a:r>
            <a:r>
              <a:rPr lang="en-US" sz="2400" b="1" kern="1200" spc="15" dirty="0">
                <a:solidFill>
                  <a:prstClr val="white"/>
                </a:solidFill>
                <a:latin typeface="+mj-lt"/>
                <a:ea typeface="Times New Roman"/>
                <a:cs typeface="Arial Black"/>
              </a:rPr>
              <a:t>ac</a:t>
            </a:r>
            <a:r>
              <a:rPr lang="en-US" sz="2400" b="1" kern="1200" spc="-38" dirty="0">
                <a:solidFill>
                  <a:prstClr val="white"/>
                </a:solidFill>
                <a:latin typeface="+mj-lt"/>
                <a:ea typeface="Times New Roman"/>
                <a:cs typeface="Arial Black"/>
              </a:rPr>
              <a:t>t</a:t>
            </a:r>
            <a:r>
              <a:rPr lang="en-US" sz="2400" b="1" kern="1200" spc="15" dirty="0">
                <a:solidFill>
                  <a:prstClr val="white"/>
                </a:solidFill>
                <a:latin typeface="+mj-lt"/>
                <a:ea typeface="Times New Roman"/>
                <a:cs typeface="Arial Black"/>
              </a:rPr>
              <a:t>o</a:t>
            </a:r>
            <a:r>
              <a:rPr lang="en-US" sz="2400" b="1" kern="1200" spc="-38" dirty="0">
                <a:solidFill>
                  <a:prstClr val="white"/>
                </a:solidFill>
                <a:latin typeface="+mj-lt"/>
                <a:ea typeface="Times New Roman"/>
                <a:cs typeface="Arial Black"/>
              </a:rPr>
              <a:t>r</a:t>
            </a:r>
            <a:r>
              <a:rPr lang="en-US" sz="2400" b="1" kern="1200" spc="-8" dirty="0">
                <a:solidFill>
                  <a:prstClr val="white"/>
                </a:solidFill>
                <a:latin typeface="+mj-lt"/>
                <a:ea typeface="Times New Roman"/>
                <a:cs typeface="Arial Black"/>
              </a:rPr>
              <a:t>s</a:t>
            </a:r>
            <a:r>
              <a:rPr lang="en-US" sz="2400" b="1" kern="1200" dirty="0">
                <a:solidFill>
                  <a:prstClr val="white"/>
                </a:solidFill>
                <a:latin typeface="+mj-lt"/>
                <a:ea typeface="Times New Roman"/>
                <a:cs typeface="Arial Black"/>
              </a:rPr>
              <a:t> </a:t>
            </a:r>
            <a:r>
              <a:rPr lang="en-US" sz="2400" b="1" kern="1200" spc="8" dirty="0">
                <a:solidFill>
                  <a:prstClr val="white"/>
                </a:solidFill>
                <a:latin typeface="+mj-lt"/>
                <a:ea typeface="Times New Roman"/>
                <a:cs typeface="Arial Black"/>
              </a:rPr>
              <a:t>f</a:t>
            </a:r>
            <a:r>
              <a:rPr lang="en-US" sz="2400" b="1" kern="1200" spc="15" dirty="0">
                <a:solidFill>
                  <a:prstClr val="white"/>
                </a:solidFill>
                <a:latin typeface="+mj-lt"/>
                <a:ea typeface="Times New Roman"/>
                <a:cs typeface="Arial Black"/>
              </a:rPr>
              <a:t>o</a:t>
            </a:r>
            <a:r>
              <a:rPr lang="en-US" sz="2400" b="1" kern="1200" spc="-4" dirty="0">
                <a:solidFill>
                  <a:prstClr val="white"/>
                </a:solidFill>
                <a:latin typeface="+mj-lt"/>
                <a:ea typeface="Times New Roman"/>
                <a:cs typeface="Arial Black"/>
              </a:rPr>
              <a:t>r</a:t>
            </a:r>
            <a:r>
              <a:rPr lang="en-US" sz="2400" b="1" kern="1200" spc="15" dirty="0">
                <a:solidFill>
                  <a:prstClr val="white"/>
                </a:solidFill>
                <a:latin typeface="+mj-lt"/>
                <a:ea typeface="Times New Roman"/>
                <a:cs typeface="Arial Black"/>
              </a:rPr>
              <a:t> </a:t>
            </a:r>
            <a:r>
              <a:rPr lang="en-US" sz="2400" b="1" kern="1200" spc="-38" dirty="0">
                <a:solidFill>
                  <a:prstClr val="white"/>
                </a:solidFill>
                <a:latin typeface="+mj-lt"/>
                <a:ea typeface="Times New Roman"/>
                <a:cs typeface="Arial Black"/>
              </a:rPr>
              <a:t>t</a:t>
            </a:r>
            <a:r>
              <a:rPr lang="en-US" sz="2400" b="1" kern="1200" spc="15" dirty="0">
                <a:solidFill>
                  <a:prstClr val="white"/>
                </a:solidFill>
                <a:latin typeface="+mj-lt"/>
                <a:ea typeface="Times New Roman"/>
                <a:cs typeface="Arial Black"/>
              </a:rPr>
              <a:t>he</a:t>
            </a:r>
            <a:r>
              <a:rPr lang="en-US" sz="2400" b="1" kern="1200" spc="-19" dirty="0">
                <a:solidFill>
                  <a:prstClr val="white"/>
                </a:solidFill>
                <a:latin typeface="+mj-lt"/>
                <a:ea typeface="Times New Roman"/>
                <a:cs typeface="Arial Black"/>
              </a:rPr>
              <a:t>s</a:t>
            </a:r>
            <a:r>
              <a:rPr lang="en-US" sz="2400" b="1" kern="1200" spc="-8" dirty="0">
                <a:solidFill>
                  <a:prstClr val="white"/>
                </a:solidFill>
                <a:latin typeface="+mj-lt"/>
                <a:ea typeface="Times New Roman"/>
                <a:cs typeface="Arial Black"/>
              </a:rPr>
              <a:t>e </a:t>
            </a:r>
            <a:r>
              <a:rPr lang="en-US" sz="2400" b="1" kern="1200" spc="15" dirty="0">
                <a:solidFill>
                  <a:prstClr val="white"/>
                </a:solidFill>
                <a:latin typeface="+mj-lt"/>
                <a:ea typeface="Times New Roman"/>
                <a:cs typeface="Arial Black"/>
              </a:rPr>
              <a:t>d</a:t>
            </a:r>
            <a:r>
              <a:rPr lang="en-US" sz="2400" b="1" kern="1200" spc="-26" dirty="0">
                <a:solidFill>
                  <a:prstClr val="white"/>
                </a:solidFill>
                <a:latin typeface="+mj-lt"/>
                <a:ea typeface="Times New Roman"/>
                <a:cs typeface="Arial Black"/>
              </a:rPr>
              <a:t>i</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ea</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e</a:t>
            </a:r>
            <a:r>
              <a:rPr lang="en-US" sz="2400" b="1" kern="1200" spc="-8" dirty="0">
                <a:solidFill>
                  <a:prstClr val="white"/>
                </a:solidFill>
                <a:latin typeface="+mj-lt"/>
                <a:ea typeface="Times New Roman"/>
                <a:cs typeface="Arial Black"/>
              </a:rPr>
              <a:t>s</a:t>
            </a:r>
            <a:r>
              <a:rPr lang="en-US" sz="2400" b="1" kern="1200" spc="116"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o</a:t>
            </a:r>
            <a:r>
              <a:rPr lang="en-US" sz="2400" b="1" kern="1200" spc="-4" dirty="0">
                <a:solidFill>
                  <a:prstClr val="white"/>
                </a:solidFill>
                <a:latin typeface="+mj-lt"/>
                <a:ea typeface="Times New Roman"/>
                <a:cs typeface="Arial Black"/>
              </a:rPr>
              <a:t>r</a:t>
            </a:r>
            <a:r>
              <a:rPr lang="en-US" sz="2400" b="1" kern="1200" spc="15" dirty="0">
                <a:solidFill>
                  <a:prstClr val="white"/>
                </a:solidFill>
                <a:latin typeface="+mj-lt"/>
                <a:ea typeface="Times New Roman"/>
                <a:cs typeface="Arial Black"/>
              </a:rPr>
              <a:t> </a:t>
            </a:r>
            <a:r>
              <a:rPr lang="en-US" sz="2400" b="1" kern="1200" spc="-38" dirty="0">
                <a:solidFill>
                  <a:prstClr val="white"/>
                </a:solidFill>
                <a:latin typeface="+mj-lt"/>
                <a:ea typeface="Times New Roman"/>
                <a:cs typeface="Arial Black"/>
              </a:rPr>
              <a:t>t</a:t>
            </a:r>
            <a:r>
              <a:rPr lang="en-US" sz="2400" b="1" kern="1200" spc="15" dirty="0">
                <a:solidFill>
                  <a:prstClr val="white"/>
                </a:solidFill>
                <a:latin typeface="+mj-lt"/>
                <a:ea typeface="Times New Roman"/>
                <a:cs typeface="Arial Black"/>
              </a:rPr>
              <a:t>h</a:t>
            </a:r>
            <a:r>
              <a:rPr lang="en-US" sz="2400" b="1" kern="1200" spc="-8" dirty="0">
                <a:solidFill>
                  <a:prstClr val="white"/>
                </a:solidFill>
                <a:latin typeface="+mj-lt"/>
                <a:ea typeface="Times New Roman"/>
                <a:cs typeface="Arial Black"/>
              </a:rPr>
              <a:t>e</a:t>
            </a:r>
            <a:r>
              <a:rPr lang="en-US" sz="2400" b="1" kern="1200" dirty="0">
                <a:solidFill>
                  <a:prstClr val="white"/>
                </a:solidFill>
                <a:latin typeface="+mj-lt"/>
                <a:ea typeface="Times New Roman"/>
                <a:cs typeface="Arial Black"/>
              </a:rPr>
              <a:t> </a:t>
            </a:r>
            <a:r>
              <a:rPr lang="en-US" sz="2400" b="1" kern="1200" spc="15" dirty="0">
                <a:solidFill>
                  <a:prstClr val="white"/>
                </a:solidFill>
                <a:latin typeface="+mj-lt"/>
                <a:ea typeface="Times New Roman"/>
                <a:cs typeface="Arial Black"/>
              </a:rPr>
              <a:t>d</a:t>
            </a:r>
            <a:r>
              <a:rPr lang="en-US" sz="2400" b="1" kern="1200" spc="-26" dirty="0">
                <a:solidFill>
                  <a:prstClr val="white"/>
                </a:solidFill>
                <a:latin typeface="+mj-lt"/>
                <a:ea typeface="Times New Roman"/>
                <a:cs typeface="Arial Black"/>
              </a:rPr>
              <a:t>i</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ea</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e</a:t>
            </a:r>
            <a:r>
              <a:rPr lang="en-US" sz="2400" b="1" kern="1200" spc="-8" dirty="0">
                <a:solidFill>
                  <a:prstClr val="white"/>
                </a:solidFill>
                <a:latin typeface="+mj-lt"/>
                <a:ea typeface="Times New Roman"/>
                <a:cs typeface="Arial Black"/>
              </a:rPr>
              <a:t>s</a:t>
            </a:r>
            <a:r>
              <a:rPr lang="en-US" sz="2400" b="1" kern="1200" spc="116" dirty="0">
                <a:solidFill>
                  <a:prstClr val="white"/>
                </a:solidFill>
                <a:latin typeface="+mj-lt"/>
                <a:ea typeface="Times New Roman"/>
                <a:cs typeface="Arial Black"/>
              </a:rPr>
              <a:t> </a:t>
            </a:r>
            <a:r>
              <a:rPr lang="en-US" sz="2400" b="1" kern="1200" spc="-38" dirty="0">
                <a:solidFill>
                  <a:prstClr val="white"/>
                </a:solidFill>
                <a:latin typeface="+mj-lt"/>
                <a:ea typeface="Times New Roman"/>
                <a:cs typeface="Arial Black"/>
              </a:rPr>
              <a:t>t</a:t>
            </a:r>
            <a:r>
              <a:rPr lang="en-US" sz="2400" b="1" kern="1200" spc="15" dirty="0">
                <a:solidFill>
                  <a:prstClr val="white"/>
                </a:solidFill>
                <a:latin typeface="+mj-lt"/>
                <a:ea typeface="Times New Roman"/>
                <a:cs typeface="Arial Black"/>
              </a:rPr>
              <a:t>he</a:t>
            </a:r>
            <a:r>
              <a:rPr lang="en-US" sz="2400" b="1" kern="1200" spc="-8" dirty="0">
                <a:solidFill>
                  <a:prstClr val="white"/>
                </a:solidFill>
                <a:latin typeface="+mj-lt"/>
                <a:ea typeface="Times New Roman"/>
                <a:cs typeface="Arial Black"/>
              </a:rPr>
              <a:t>m</a:t>
            </a:r>
            <a:r>
              <a:rPr lang="en-US" sz="2400" b="1" kern="1200" spc="-19" dirty="0">
                <a:solidFill>
                  <a:prstClr val="white"/>
                </a:solidFill>
                <a:latin typeface="+mj-lt"/>
                <a:ea typeface="Times New Roman"/>
                <a:cs typeface="Arial Black"/>
              </a:rPr>
              <a:t>s</a:t>
            </a:r>
            <a:r>
              <a:rPr lang="en-US" sz="2400" b="1" kern="1200" spc="15" dirty="0">
                <a:solidFill>
                  <a:prstClr val="white"/>
                </a:solidFill>
                <a:latin typeface="+mj-lt"/>
                <a:ea typeface="Times New Roman"/>
                <a:cs typeface="Arial Black"/>
              </a:rPr>
              <a:t>e</a:t>
            </a:r>
            <a:r>
              <a:rPr lang="en-US" sz="2400" b="1" kern="1200" spc="-26" dirty="0">
                <a:solidFill>
                  <a:prstClr val="white"/>
                </a:solidFill>
                <a:latin typeface="+mj-lt"/>
                <a:ea typeface="Times New Roman"/>
                <a:cs typeface="Arial Black"/>
              </a:rPr>
              <a:t>l</a:t>
            </a:r>
            <a:r>
              <a:rPr lang="en-US" sz="2400" b="1" kern="1200" spc="-19" dirty="0">
                <a:solidFill>
                  <a:prstClr val="white"/>
                </a:solidFill>
                <a:latin typeface="+mj-lt"/>
                <a:ea typeface="Times New Roman"/>
                <a:cs typeface="Arial Black"/>
              </a:rPr>
              <a:t>v</a:t>
            </a:r>
            <a:r>
              <a:rPr lang="en-US" sz="2400" b="1" kern="1200" spc="15" dirty="0">
                <a:solidFill>
                  <a:prstClr val="white"/>
                </a:solidFill>
                <a:latin typeface="+mj-lt"/>
                <a:ea typeface="Times New Roman"/>
                <a:cs typeface="Arial Black"/>
              </a:rPr>
              <a:t>e</a:t>
            </a:r>
            <a:r>
              <a:rPr lang="en-US" sz="2400" b="1" kern="1200" spc="-19" dirty="0">
                <a:solidFill>
                  <a:prstClr val="white"/>
                </a:solidFill>
                <a:latin typeface="+mj-lt"/>
                <a:ea typeface="Times New Roman"/>
                <a:cs typeface="Arial Black"/>
              </a:rPr>
              <a:t>s</a:t>
            </a:r>
            <a:r>
              <a:rPr lang="en-US" sz="2400" b="1" kern="1200" dirty="0">
                <a:solidFill>
                  <a:prstClr val="white"/>
                </a:solidFill>
                <a:latin typeface="+mj-lt"/>
                <a:ea typeface="Times New Roman"/>
                <a:cs typeface="Arial Black"/>
              </a:rPr>
              <a:t>.</a:t>
            </a:r>
            <a:endParaRPr lang="en-US" sz="2400" kern="1200" dirty="0">
              <a:solidFill>
                <a:prstClr val="white"/>
              </a:solidFill>
              <a:latin typeface="+mj-lt"/>
              <a:ea typeface="Times New Roman"/>
              <a:cs typeface="+mn-cs"/>
            </a:endParaRPr>
          </a:p>
        </p:txBody>
      </p:sp>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677420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1479479" y="1371600"/>
            <a:ext cx="6267235" cy="1815882"/>
          </a:xfrm>
          <a:prstGeom prst="rect">
            <a:avLst/>
          </a:prstGeom>
        </p:spPr>
        <p:txBody>
          <a:bodyPr wrap="square">
            <a:spAutoFit/>
          </a:bodyPr>
          <a:lstStyle/>
          <a:p>
            <a:r>
              <a:rPr lang="en-US" sz="2800" b="1" kern="1200" dirty="0" smtClean="0">
                <a:solidFill>
                  <a:prstClr val="white"/>
                </a:solidFill>
                <a:latin typeface="+mn-lt"/>
                <a:ea typeface="+mn-ea"/>
                <a:cs typeface="+mn-cs"/>
              </a:rPr>
              <a:t>Adverse </a:t>
            </a:r>
            <a:r>
              <a:rPr lang="en-US" sz="2800" b="1" kern="1200" dirty="0">
                <a:solidFill>
                  <a:prstClr val="white"/>
                </a:solidFill>
                <a:latin typeface="+mn-lt"/>
                <a:ea typeface="+mn-ea"/>
                <a:cs typeface="+mn-cs"/>
              </a:rPr>
              <a:t>Childhood Experiences Rarely </a:t>
            </a:r>
          </a:p>
          <a:p>
            <a:r>
              <a:rPr lang="en-US" sz="2800" b="1" kern="1200" dirty="0">
                <a:solidFill>
                  <a:prstClr val="white"/>
                </a:solidFill>
                <a:latin typeface="+mn-lt"/>
                <a:ea typeface="+mn-ea"/>
                <a:cs typeface="+mn-cs"/>
              </a:rPr>
              <a:t>Occur in Isolation… </a:t>
            </a:r>
          </a:p>
          <a:p>
            <a:endParaRPr lang="en-US" sz="2800" b="1" kern="1200" dirty="0">
              <a:solidFill>
                <a:prstClr val="white"/>
              </a:solidFill>
              <a:latin typeface="+mn-lt"/>
              <a:ea typeface="+mn-ea"/>
              <a:cs typeface="+mn-cs"/>
            </a:endParaRPr>
          </a:p>
          <a:p>
            <a:r>
              <a:rPr lang="en-US" sz="2800" b="1" kern="1200" dirty="0">
                <a:solidFill>
                  <a:prstClr val="white"/>
                </a:solidFill>
                <a:latin typeface="+mn-lt"/>
                <a:ea typeface="+mn-ea"/>
                <a:cs typeface="+mn-cs"/>
              </a:rPr>
              <a:t>They come in </a:t>
            </a:r>
            <a:r>
              <a:rPr lang="en-US" sz="2800" b="1" kern="1200" dirty="0">
                <a:solidFill>
                  <a:prstClr val="white"/>
                </a:solidFill>
                <a:latin typeface="+mn-lt"/>
                <a:ea typeface="+mn-ea"/>
                <a:cs typeface="Aharoni" pitchFamily="2" charset="-79"/>
              </a:rPr>
              <a:t>groups</a:t>
            </a:r>
            <a:r>
              <a:rPr lang="en-US" sz="2800" b="1" kern="1200" dirty="0">
                <a:solidFill>
                  <a:prstClr val="white"/>
                </a:solidFill>
                <a:latin typeface="+mn-lt"/>
                <a:ea typeface="+mn-ea"/>
                <a:cs typeface="+mn-cs"/>
              </a:rPr>
              <a:t>. </a:t>
            </a:r>
            <a:endParaRPr lang="en-US" sz="2800" kern="1200" dirty="0">
              <a:solidFill>
                <a:prstClr val="white"/>
              </a:solidFill>
              <a:latin typeface="+mn-lt"/>
              <a:ea typeface="+mn-ea"/>
              <a:cs typeface="+mn-cs"/>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03796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037689" y="400050"/>
            <a:ext cx="6996701" cy="914400"/>
          </a:xfrm>
        </p:spPr>
        <p:txBody>
          <a:bodyPr vert="horz" lIns="68580" tIns="45720" rIns="68580" bIns="34290" rtlCol="0" anchor="ctr">
            <a:noAutofit/>
          </a:bodyPr>
          <a:lstStyle/>
          <a:p>
            <a:pPr marL="363141">
              <a:defRPr/>
            </a:pPr>
            <a:r>
              <a:rPr lang="en-US" altLang="en-US" sz="2800" b="1" dirty="0" smtClean="0">
                <a:solidFill>
                  <a:schemeClr val="bg1"/>
                </a:solidFill>
                <a:cs typeface="Times New Roman" charset="0"/>
              </a:rPr>
              <a:t>How does trauma affect the individual?</a:t>
            </a:r>
          </a:p>
        </p:txBody>
      </p:sp>
      <p:sp>
        <p:nvSpPr>
          <p:cNvPr id="13315" name="Rectangle 3"/>
          <p:cNvSpPr>
            <a:spLocks noGrp="1" noChangeArrowheads="1"/>
          </p:cNvSpPr>
          <p:nvPr>
            <p:ph idx="4294967295"/>
          </p:nvPr>
        </p:nvSpPr>
        <p:spPr>
          <a:xfrm>
            <a:off x="1619465" y="1489753"/>
            <a:ext cx="6229350" cy="2796497"/>
          </a:xfrm>
        </p:spPr>
        <p:txBody>
          <a:bodyPr>
            <a:normAutofit/>
          </a:bodyPr>
          <a:lstStyle/>
          <a:p>
            <a:pPr marL="0" indent="0">
              <a:buClr>
                <a:srgbClr val="FF9900"/>
              </a:buClr>
              <a:buNone/>
            </a:pPr>
            <a:r>
              <a:rPr lang="en-US" altLang="en-US" sz="1800" dirty="0">
                <a:solidFill>
                  <a:schemeClr val="bg1"/>
                </a:solidFill>
                <a:cs typeface="Times New Roman" charset="0"/>
              </a:rPr>
              <a:t>Trauma shapes the survivor’s basic beliefs about themselves, others,  their world view, spirituality.</a:t>
            </a:r>
          </a:p>
          <a:p>
            <a:pPr marL="757238" lvl="1" indent="-457200">
              <a:buClr>
                <a:srgbClr val="FF9900"/>
              </a:buClr>
              <a:buFont typeface="Wingdings" pitchFamily="2" charset="2"/>
              <a:buChar char="q"/>
            </a:pPr>
            <a:r>
              <a:rPr lang="en-US" altLang="en-US" sz="1800" dirty="0">
                <a:solidFill>
                  <a:schemeClr val="bg1"/>
                </a:solidFill>
                <a:cs typeface="Times New Roman" charset="0"/>
              </a:rPr>
              <a:t>Who am I? </a:t>
            </a:r>
          </a:p>
          <a:p>
            <a:pPr marL="757238" lvl="1" indent="-457200">
              <a:buClr>
                <a:srgbClr val="FF9900"/>
              </a:buClr>
              <a:buFont typeface="Wingdings" pitchFamily="2" charset="2"/>
              <a:buChar char="q"/>
            </a:pPr>
            <a:r>
              <a:rPr lang="en-US" altLang="en-US" sz="1800" dirty="0">
                <a:solidFill>
                  <a:schemeClr val="bg1"/>
                </a:solidFill>
                <a:cs typeface="Times New Roman" charset="0"/>
              </a:rPr>
              <a:t>The world is no longer safe</a:t>
            </a:r>
          </a:p>
          <a:p>
            <a:pPr marL="757238" lvl="1" indent="-457200">
              <a:buClr>
                <a:srgbClr val="FF9900"/>
              </a:buClr>
              <a:buFont typeface="Wingdings" pitchFamily="2" charset="2"/>
              <a:buChar char="q"/>
            </a:pPr>
            <a:r>
              <a:rPr lang="en-US" altLang="en-US" sz="1800" dirty="0">
                <a:solidFill>
                  <a:schemeClr val="bg1"/>
                </a:solidFill>
                <a:cs typeface="Times New Roman" charset="0"/>
              </a:rPr>
              <a:t>Others can’t be trusted</a:t>
            </a:r>
          </a:p>
          <a:p>
            <a:pPr marL="757238" lvl="1" indent="-457200">
              <a:buClr>
                <a:srgbClr val="FF9900"/>
              </a:buClr>
              <a:buFont typeface="Wingdings" pitchFamily="2" charset="2"/>
              <a:buChar char="q"/>
            </a:pPr>
            <a:r>
              <a:rPr lang="en-US" altLang="en-US" sz="1800" dirty="0">
                <a:solidFill>
                  <a:schemeClr val="bg1"/>
                </a:solidFill>
                <a:cs typeface="Times New Roman" charset="0"/>
              </a:rPr>
              <a:t>I have to protect myself no matter what</a:t>
            </a:r>
          </a:p>
          <a:p>
            <a:pPr marL="757238" lvl="1" indent="-457200">
              <a:buClr>
                <a:srgbClr val="FF9900"/>
              </a:buClr>
              <a:buFont typeface="Wingdings" pitchFamily="2" charset="2"/>
              <a:buChar char="q"/>
            </a:pPr>
            <a:r>
              <a:rPr lang="en-US" altLang="en-US" sz="1800" dirty="0">
                <a:solidFill>
                  <a:schemeClr val="bg1"/>
                </a:solidFill>
                <a:cs typeface="Times New Roman" charset="0"/>
              </a:rPr>
              <a:t>I can’t believe in anything now.</a:t>
            </a:r>
          </a:p>
        </p:txBody>
      </p:sp>
    </p:spTree>
    <p:extLst>
      <p:ext uri="{BB962C8B-B14F-4D97-AF65-F5344CB8AC3E}">
        <p14:creationId xmlns:p14="http://schemas.microsoft.com/office/powerpoint/2010/main" val="819880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3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3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33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33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5900" y="1890445"/>
            <a:ext cx="6172200" cy="2281505"/>
          </a:xfrm>
        </p:spPr>
        <p:txBody>
          <a:bodyPr/>
          <a:lstStyle/>
          <a:p>
            <a:pPr>
              <a:defRPr/>
            </a:pPr>
            <a:r>
              <a:rPr lang="en-US" sz="1800" dirty="0">
                <a:solidFill>
                  <a:schemeClr val="bg1"/>
                </a:solidFill>
              </a:rPr>
              <a:t>Trust:</a:t>
            </a:r>
          </a:p>
          <a:p>
            <a:pPr lvl="1">
              <a:defRPr/>
            </a:pPr>
            <a:r>
              <a:rPr lang="en-US" sz="1800" dirty="0">
                <a:solidFill>
                  <a:schemeClr val="bg1"/>
                </a:solidFill>
              </a:rPr>
              <a:t>Inability to trust</a:t>
            </a:r>
          </a:p>
          <a:p>
            <a:pPr lvl="1">
              <a:defRPr/>
            </a:pPr>
            <a:r>
              <a:rPr lang="en-US" sz="1800" dirty="0">
                <a:solidFill>
                  <a:schemeClr val="bg1"/>
                </a:solidFill>
              </a:rPr>
              <a:t>Too trusting (can contribute to re-victimization)</a:t>
            </a:r>
          </a:p>
          <a:p>
            <a:pPr marL="0" indent="0">
              <a:buNone/>
              <a:defRPr/>
            </a:pPr>
            <a:r>
              <a:rPr lang="en-US" dirty="0"/>
              <a:t>	</a:t>
            </a:r>
          </a:p>
        </p:txBody>
      </p:sp>
      <p:sp>
        <p:nvSpPr>
          <p:cNvPr id="3" name="Title 2"/>
          <p:cNvSpPr>
            <a:spLocks noGrp="1"/>
          </p:cNvSpPr>
          <p:nvPr>
            <p:ph type="title"/>
          </p:nvPr>
        </p:nvSpPr>
        <p:spPr>
          <a:xfrm>
            <a:off x="1038332" y="342900"/>
            <a:ext cx="6996059" cy="1143001"/>
          </a:xfrm>
        </p:spPr>
        <p:txBody>
          <a:bodyPr>
            <a:noAutofit/>
          </a:bodyPr>
          <a:lstStyle/>
          <a:p>
            <a:r>
              <a:rPr lang="en-US" altLang="en-US" sz="2800" b="1" dirty="0" smtClean="0">
                <a:solidFill>
                  <a:schemeClr val="bg1"/>
                </a:solidFill>
              </a:rPr>
              <a:t>Basic </a:t>
            </a:r>
            <a:r>
              <a:rPr lang="en-US" altLang="en-US" sz="2800" b="1" dirty="0">
                <a:solidFill>
                  <a:schemeClr val="bg1"/>
                </a:solidFill>
              </a:rPr>
              <a:t>capacities damaged by </a:t>
            </a:r>
            <a:r>
              <a:rPr lang="en-US" altLang="en-US" sz="2800" b="1" dirty="0" smtClean="0">
                <a:solidFill>
                  <a:schemeClr val="bg1"/>
                </a:solidFill>
              </a:rPr>
              <a:t>trauma: continued</a:t>
            </a:r>
            <a:endParaRPr lang="en-US" sz="2800" b="1" dirty="0"/>
          </a:p>
        </p:txBody>
      </p:sp>
    </p:spTree>
    <p:extLst>
      <p:ext uri="{BB962C8B-B14F-4D97-AF65-F5344CB8AC3E}">
        <p14:creationId xmlns:p14="http://schemas.microsoft.com/office/powerpoint/2010/main" val="2168873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1438460" y="381000"/>
            <a:ext cx="6172200" cy="857250"/>
          </a:xfrm>
        </p:spPr>
        <p:txBody>
          <a:bodyPr>
            <a:noAutofit/>
          </a:bodyPr>
          <a:lstStyle/>
          <a:p>
            <a:r>
              <a:rPr lang="en-US" altLang="en-US" sz="2800" b="1" dirty="0">
                <a:solidFill>
                  <a:schemeClr val="bg1"/>
                </a:solidFill>
              </a:rPr>
              <a:t>Basic capacities damaged by trauma, </a:t>
            </a:r>
            <a:r>
              <a:rPr lang="en-US" altLang="en-US" sz="2800" b="1" dirty="0" smtClean="0">
                <a:solidFill>
                  <a:schemeClr val="bg1"/>
                </a:solidFill>
              </a:rPr>
              <a:t>continued:</a:t>
            </a:r>
            <a:endParaRPr lang="en-US" altLang="en-US" sz="2800" b="1" dirty="0">
              <a:solidFill>
                <a:schemeClr val="bg1"/>
              </a:solidFill>
            </a:endParaRPr>
          </a:p>
        </p:txBody>
      </p:sp>
      <p:sp>
        <p:nvSpPr>
          <p:cNvPr id="3" name="Content Placeholder 2"/>
          <p:cNvSpPr>
            <a:spLocks noGrp="1"/>
          </p:cNvSpPr>
          <p:nvPr>
            <p:ph idx="1"/>
          </p:nvPr>
        </p:nvSpPr>
        <p:spPr>
          <a:xfrm>
            <a:off x="1371600" y="1778000"/>
            <a:ext cx="6305920" cy="2222500"/>
          </a:xfrm>
        </p:spPr>
        <p:txBody>
          <a:bodyPr>
            <a:normAutofit/>
          </a:bodyPr>
          <a:lstStyle/>
          <a:p>
            <a:pPr>
              <a:defRPr/>
            </a:pPr>
            <a:r>
              <a:rPr lang="en-US" sz="1800" dirty="0">
                <a:solidFill>
                  <a:schemeClr val="bg1"/>
                </a:solidFill>
              </a:rPr>
              <a:t>Emotional extremes, difficulty modulating:</a:t>
            </a:r>
          </a:p>
          <a:p>
            <a:pPr lvl="1">
              <a:defRPr/>
            </a:pPr>
            <a:r>
              <a:rPr lang="en-US" sz="1800" dirty="0">
                <a:solidFill>
                  <a:schemeClr val="bg1"/>
                </a:solidFill>
              </a:rPr>
              <a:t>Intense affect</a:t>
            </a:r>
          </a:p>
          <a:p>
            <a:pPr lvl="1">
              <a:defRPr/>
            </a:pPr>
            <a:r>
              <a:rPr lang="en-US" sz="1800" dirty="0">
                <a:solidFill>
                  <a:schemeClr val="bg1"/>
                </a:solidFill>
              </a:rPr>
              <a:t>Hyper arousal, nightmares, flashbacks</a:t>
            </a:r>
          </a:p>
          <a:p>
            <a:pPr lvl="1">
              <a:defRPr/>
            </a:pPr>
            <a:r>
              <a:rPr lang="en-US" sz="1800" dirty="0">
                <a:solidFill>
                  <a:schemeClr val="bg1"/>
                </a:solidFill>
              </a:rPr>
              <a:t>Dissociation, self harm</a:t>
            </a:r>
          </a:p>
        </p:txBody>
      </p:sp>
    </p:spTree>
    <p:extLst>
      <p:ext uri="{BB962C8B-B14F-4D97-AF65-F5344CB8AC3E}">
        <p14:creationId xmlns:p14="http://schemas.microsoft.com/office/powerpoint/2010/main" val="1150788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485900" y="393700"/>
            <a:ext cx="6172200" cy="857250"/>
          </a:xfrm>
        </p:spPr>
        <p:txBody>
          <a:bodyPr>
            <a:noAutofit/>
          </a:bodyPr>
          <a:lstStyle/>
          <a:p>
            <a:r>
              <a:rPr lang="en-US" altLang="en-US" sz="2800" b="1" dirty="0">
                <a:solidFill>
                  <a:schemeClr val="bg1"/>
                </a:solidFill>
              </a:rPr>
              <a:t>Basic capacities damaged by trauma, continued:</a:t>
            </a:r>
          </a:p>
        </p:txBody>
      </p:sp>
      <p:sp>
        <p:nvSpPr>
          <p:cNvPr id="3" name="Content Placeholder 2"/>
          <p:cNvSpPr>
            <a:spLocks noGrp="1"/>
          </p:cNvSpPr>
          <p:nvPr>
            <p:ph idx="1"/>
          </p:nvPr>
        </p:nvSpPr>
        <p:spPr>
          <a:xfrm>
            <a:off x="1485900" y="1771650"/>
            <a:ext cx="6172200" cy="2171700"/>
          </a:xfrm>
        </p:spPr>
        <p:txBody>
          <a:bodyPr>
            <a:normAutofit/>
          </a:bodyPr>
          <a:lstStyle/>
          <a:p>
            <a:pPr>
              <a:defRPr/>
            </a:pPr>
            <a:r>
              <a:rPr lang="en-US" sz="1800" dirty="0">
                <a:solidFill>
                  <a:schemeClr val="bg1"/>
                </a:solidFill>
              </a:rPr>
              <a:t>Disrupted relationships, Boundary issues:</a:t>
            </a:r>
          </a:p>
          <a:p>
            <a:pPr lvl="1">
              <a:defRPr/>
            </a:pPr>
            <a:r>
              <a:rPr lang="en-US" sz="1800" dirty="0">
                <a:solidFill>
                  <a:schemeClr val="bg1"/>
                </a:solidFill>
              </a:rPr>
              <a:t>Hard to assess safe relationships</a:t>
            </a:r>
          </a:p>
          <a:p>
            <a:pPr lvl="1">
              <a:defRPr/>
            </a:pPr>
            <a:r>
              <a:rPr lang="en-US" sz="1800" dirty="0">
                <a:solidFill>
                  <a:schemeClr val="bg1"/>
                </a:solidFill>
              </a:rPr>
              <a:t>Reenact role (victim, perpetrator, bystander)</a:t>
            </a:r>
          </a:p>
          <a:p>
            <a:pPr lvl="1">
              <a:defRPr/>
            </a:pPr>
            <a:r>
              <a:rPr lang="en-US" sz="1800" dirty="0">
                <a:solidFill>
                  <a:schemeClr val="bg1"/>
                </a:solidFill>
              </a:rPr>
              <a:t>Difficulty w/ vulnerability &amp; intimacy</a:t>
            </a:r>
          </a:p>
        </p:txBody>
      </p:sp>
    </p:spTree>
    <p:extLst>
      <p:ext uri="{BB962C8B-B14F-4D97-AF65-F5344CB8AC3E}">
        <p14:creationId xmlns:p14="http://schemas.microsoft.com/office/powerpoint/2010/main" val="15687017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921677" y="330200"/>
            <a:ext cx="7300645" cy="3123932"/>
          </a:xfrm>
          <a:prstGeom prst="rect">
            <a:avLst/>
          </a:prstGeom>
        </p:spPr>
        <p:txBody>
          <a:bodyPr wrap="square">
            <a:spAutoFit/>
          </a:bodyPr>
          <a:lstStyle/>
          <a:p>
            <a:pPr algn="ctr"/>
            <a:r>
              <a:rPr lang="en-US" sz="2800" b="1" kern="1200" dirty="0">
                <a:solidFill>
                  <a:prstClr val="white"/>
                </a:solidFill>
                <a:latin typeface="Calibri"/>
                <a:ea typeface="+mn-ea"/>
                <a:cs typeface="+mn-cs"/>
              </a:rPr>
              <a:t>How does trauma impact </a:t>
            </a:r>
            <a:r>
              <a:rPr lang="en-US" sz="2800" b="1" kern="1200" dirty="0" smtClean="0">
                <a:solidFill>
                  <a:prstClr val="white"/>
                </a:solidFill>
                <a:latin typeface="Calibri"/>
                <a:ea typeface="+mn-ea"/>
                <a:cs typeface="+mn-cs"/>
              </a:rPr>
              <a:t>behavior</a:t>
            </a:r>
          </a:p>
          <a:p>
            <a:pPr algn="ctr"/>
            <a:endParaRPr lang="en-US" sz="2800" kern="1200" dirty="0">
              <a:solidFill>
                <a:prstClr val="white"/>
              </a:solidFill>
              <a:latin typeface="Calibri"/>
              <a:ea typeface="+mn-ea"/>
              <a:cs typeface="+mn-cs"/>
            </a:endParaRPr>
          </a:p>
          <a:p>
            <a:pPr algn="ctr"/>
            <a:endParaRPr lang="en-US" sz="1500" b="1" kern="1200" dirty="0">
              <a:solidFill>
                <a:prstClr val="white"/>
              </a:solidFill>
              <a:latin typeface="Calibri"/>
              <a:ea typeface="+mn-ea"/>
              <a:cs typeface="+mn-cs"/>
            </a:endParaRPr>
          </a:p>
          <a:p>
            <a:pPr>
              <a:tabLst>
                <a:tab pos="3089672" algn="l"/>
              </a:tabLst>
            </a:pPr>
            <a:r>
              <a:rPr lang="en-US" sz="1800" kern="1200" dirty="0">
                <a:solidFill>
                  <a:prstClr val="white"/>
                </a:solidFill>
                <a:latin typeface="Calibri"/>
                <a:ea typeface="+mn-ea"/>
                <a:cs typeface="+mn-cs"/>
              </a:rPr>
              <a:t>•Inappropriate behaviors	</a:t>
            </a:r>
            <a:r>
              <a:rPr lang="en-US" sz="1800" kern="1200" dirty="0" smtClean="0">
                <a:solidFill>
                  <a:prstClr val="white"/>
                </a:solidFill>
                <a:latin typeface="Calibri"/>
                <a:ea typeface="+mn-ea"/>
                <a:cs typeface="+mn-cs"/>
              </a:rPr>
              <a:t>	•</a:t>
            </a:r>
            <a:r>
              <a:rPr lang="en-US" sz="1800" kern="1200" dirty="0">
                <a:solidFill>
                  <a:prstClr val="white"/>
                </a:solidFill>
                <a:latin typeface="Calibri"/>
                <a:ea typeface="+mn-ea"/>
                <a:cs typeface="+mn-cs"/>
              </a:rPr>
              <a:t>Failures to connect cause and effect</a:t>
            </a:r>
          </a:p>
          <a:p>
            <a:pPr>
              <a:tabLst>
                <a:tab pos="3089672" algn="l"/>
              </a:tabLst>
            </a:pPr>
            <a:r>
              <a:rPr lang="en-US" sz="1800" kern="1200" dirty="0">
                <a:solidFill>
                  <a:prstClr val="white"/>
                </a:solidFill>
                <a:latin typeface="Calibri"/>
                <a:ea typeface="+mn-ea"/>
                <a:cs typeface="+mn-cs"/>
              </a:rPr>
              <a:t>•Failure to understand directions	</a:t>
            </a:r>
            <a:r>
              <a:rPr lang="en-US" sz="1800" kern="1200" dirty="0" smtClean="0">
                <a:solidFill>
                  <a:prstClr val="white"/>
                </a:solidFill>
                <a:latin typeface="Calibri"/>
                <a:ea typeface="+mn-ea"/>
                <a:cs typeface="+mn-cs"/>
              </a:rPr>
              <a:t>	•</a:t>
            </a:r>
            <a:r>
              <a:rPr lang="en-US" sz="1800" kern="1200" dirty="0">
                <a:solidFill>
                  <a:prstClr val="white"/>
                </a:solidFill>
                <a:latin typeface="Calibri"/>
                <a:ea typeface="+mn-ea"/>
                <a:cs typeface="+mn-cs"/>
              </a:rPr>
              <a:t>Perfectionism</a:t>
            </a:r>
          </a:p>
          <a:p>
            <a:pPr>
              <a:tabLst>
                <a:tab pos="3089672" algn="l"/>
              </a:tabLst>
            </a:pPr>
            <a:r>
              <a:rPr lang="en-US" sz="1800" kern="1200" dirty="0">
                <a:solidFill>
                  <a:prstClr val="white"/>
                </a:solidFill>
                <a:latin typeface="Calibri"/>
                <a:ea typeface="+mn-ea"/>
                <a:cs typeface="+mn-cs"/>
              </a:rPr>
              <a:t>•“Overreacting” to comments or 	•Depression</a:t>
            </a:r>
          </a:p>
          <a:p>
            <a:pPr marL="83344">
              <a:tabLst>
                <a:tab pos="3089672" algn="l"/>
              </a:tabLst>
            </a:pPr>
            <a:r>
              <a:rPr lang="en-US" sz="1800" kern="1200" dirty="0" smtClean="0">
                <a:solidFill>
                  <a:prstClr val="white"/>
                </a:solidFill>
                <a:latin typeface="Calibri"/>
                <a:ea typeface="+mn-ea"/>
                <a:cs typeface="+mn-cs"/>
              </a:rPr>
              <a:t>facial expressions</a:t>
            </a:r>
            <a:r>
              <a:rPr lang="en-US" sz="1800" kern="1200" dirty="0">
                <a:solidFill>
                  <a:prstClr val="white"/>
                </a:solidFill>
                <a:latin typeface="Calibri"/>
                <a:ea typeface="+mn-ea"/>
                <a:cs typeface="+mn-cs"/>
              </a:rPr>
              <a:t>	</a:t>
            </a:r>
            <a:r>
              <a:rPr lang="en-US" sz="1800" kern="1200" dirty="0" smtClean="0">
                <a:solidFill>
                  <a:prstClr val="white"/>
                </a:solidFill>
                <a:latin typeface="Calibri"/>
                <a:ea typeface="+mn-ea"/>
                <a:cs typeface="+mn-cs"/>
              </a:rPr>
              <a:t>	•</a:t>
            </a:r>
            <a:r>
              <a:rPr lang="en-US" sz="1800" kern="1200" dirty="0">
                <a:solidFill>
                  <a:prstClr val="white"/>
                </a:solidFill>
                <a:latin typeface="Calibri"/>
                <a:ea typeface="+mn-ea"/>
                <a:cs typeface="+mn-cs"/>
              </a:rPr>
              <a:t>Anxiety</a:t>
            </a:r>
          </a:p>
          <a:p>
            <a:pPr>
              <a:tabLst>
                <a:tab pos="3089672" algn="l"/>
              </a:tabLst>
            </a:pPr>
            <a:r>
              <a:rPr lang="en-US" sz="1800" kern="1200" dirty="0">
                <a:solidFill>
                  <a:prstClr val="white"/>
                </a:solidFill>
                <a:latin typeface="Calibri"/>
                <a:ea typeface="+mn-ea"/>
                <a:cs typeface="+mn-cs"/>
              </a:rPr>
              <a:t>•Hypervigilence	</a:t>
            </a:r>
            <a:r>
              <a:rPr lang="en-US" sz="1800" kern="1200" dirty="0" smtClean="0">
                <a:solidFill>
                  <a:prstClr val="white"/>
                </a:solidFill>
                <a:latin typeface="Calibri"/>
                <a:ea typeface="+mn-ea"/>
                <a:cs typeface="+mn-cs"/>
              </a:rPr>
              <a:t>	•</a:t>
            </a:r>
            <a:r>
              <a:rPr lang="en-US" sz="1800" kern="1200" dirty="0">
                <a:solidFill>
                  <a:prstClr val="white"/>
                </a:solidFill>
                <a:latin typeface="Calibri"/>
                <a:ea typeface="+mn-ea"/>
                <a:cs typeface="+mn-cs"/>
              </a:rPr>
              <a:t>Self-destructive behaviors</a:t>
            </a:r>
          </a:p>
          <a:p>
            <a:pPr>
              <a:tabLst>
                <a:tab pos="3089672" algn="l"/>
              </a:tabLst>
            </a:pPr>
            <a:r>
              <a:rPr lang="en-US" sz="1800" kern="1200" dirty="0">
                <a:solidFill>
                  <a:prstClr val="white"/>
                </a:solidFill>
                <a:latin typeface="Calibri"/>
                <a:ea typeface="+mn-ea"/>
                <a:cs typeface="+mn-cs"/>
              </a:rPr>
              <a:t>•Aggression	</a:t>
            </a:r>
            <a:r>
              <a:rPr lang="en-US" sz="1800" kern="1200" dirty="0" smtClean="0">
                <a:solidFill>
                  <a:prstClr val="white"/>
                </a:solidFill>
                <a:latin typeface="Calibri"/>
                <a:ea typeface="+mn-ea"/>
                <a:cs typeface="+mn-cs"/>
              </a:rPr>
              <a:t>	•</a:t>
            </a:r>
            <a:r>
              <a:rPr lang="en-US" sz="1800" kern="1200" dirty="0">
                <a:solidFill>
                  <a:prstClr val="white"/>
                </a:solidFill>
                <a:latin typeface="Calibri"/>
                <a:ea typeface="+mn-ea"/>
                <a:cs typeface="+mn-cs"/>
              </a:rPr>
              <a:t>Fear and </a:t>
            </a:r>
            <a:r>
              <a:rPr lang="en-US" sz="1800" kern="1200" dirty="0" smtClean="0">
                <a:solidFill>
                  <a:prstClr val="white"/>
                </a:solidFill>
                <a:latin typeface="Calibri"/>
                <a:ea typeface="+mn-ea"/>
                <a:cs typeface="+mn-cs"/>
              </a:rPr>
              <a:t>vulnerability</a:t>
            </a:r>
          </a:p>
          <a:p>
            <a:pPr>
              <a:tabLst>
                <a:tab pos="3089672" algn="l"/>
              </a:tabLst>
            </a:pPr>
            <a:r>
              <a:rPr lang="en-US" sz="1800" kern="1200" dirty="0" smtClean="0">
                <a:solidFill>
                  <a:prstClr val="white"/>
                </a:solidFill>
                <a:latin typeface="Calibri"/>
                <a:ea typeface="+mn-ea"/>
                <a:cs typeface="+mn-cs"/>
              </a:rPr>
              <a:t>	</a:t>
            </a:r>
            <a:r>
              <a:rPr lang="en-US" sz="1800" kern="1200" dirty="0" smtClean="0">
                <a:solidFill>
                  <a:prstClr val="white"/>
                </a:solidFill>
                <a:latin typeface="Calibri"/>
                <a:ea typeface="+mn-ea"/>
                <a:cs typeface="+mn-cs"/>
              </a:rPr>
              <a:t>	</a:t>
            </a:r>
            <a:r>
              <a:rPr lang="en-US" sz="1800" kern="1200" dirty="0" smtClean="0">
                <a:solidFill>
                  <a:prstClr val="white"/>
                </a:solidFill>
                <a:latin typeface="Calibri"/>
              </a:rPr>
              <a:t>•</a:t>
            </a:r>
            <a:r>
              <a:rPr lang="en-US" sz="1800" kern="1200" dirty="0" smtClean="0">
                <a:solidFill>
                  <a:prstClr val="white"/>
                </a:solidFill>
                <a:latin typeface="Calibri"/>
                <a:ea typeface="+mn-ea"/>
                <a:cs typeface="+mn-cs"/>
              </a:rPr>
              <a:t>Feelings of worthlessness</a:t>
            </a:r>
            <a:endParaRPr lang="en-US" sz="1800" kern="1200" dirty="0">
              <a:solidFill>
                <a:prstClr val="white"/>
              </a:solidFill>
              <a:latin typeface="Calibri"/>
              <a:ea typeface="+mn-ea"/>
              <a:cs typeface="+mn-cs"/>
            </a:endParaRPr>
          </a:p>
        </p:txBody>
      </p:sp>
      <p:sp>
        <p:nvSpPr>
          <p:cNvPr id="3" name="Footer Placeholder 2"/>
          <p:cNvSpPr>
            <a:spLocks noGrp="1"/>
          </p:cNvSpPr>
          <p:nvPr>
            <p:ph type="ftr" sz="quarter" idx="11"/>
          </p:nvPr>
        </p:nvSpPr>
        <p:spPr/>
        <p:txBody>
          <a:bodyPr/>
          <a:lstStyle/>
          <a:p>
            <a:r>
              <a:rPr lang="en-US" smtClean="0"/>
              <a:t>UCSF University of California, San Francisco</a:t>
            </a:r>
            <a:endParaRPr lang="en-US"/>
          </a:p>
        </p:txBody>
      </p:sp>
      <p:sp>
        <p:nvSpPr>
          <p:cNvPr id="4" name="Slide Number Placeholder 3"/>
          <p:cNvSpPr>
            <a:spLocks noGrp="1"/>
          </p:cNvSpPr>
          <p:nvPr>
            <p:ph type="sldNum" sz="quarter" idx="12"/>
          </p:nvPr>
        </p:nvSpPr>
        <p:spPr/>
        <p:txBody>
          <a:bodyPr/>
          <a:lstStyle/>
          <a:p>
            <a:fld id="{1BBBB098-B717-4866-B132-5F676A3BA716}" type="slidenum">
              <a:rPr lang="en-US" smtClean="0"/>
              <a:pPr/>
              <a:t>27</a:t>
            </a:fld>
            <a:endParaRPr lang="en-US"/>
          </a:p>
        </p:txBody>
      </p:sp>
    </p:spTree>
    <p:extLst>
      <p:ext uri="{BB962C8B-B14F-4D97-AF65-F5344CB8AC3E}">
        <p14:creationId xmlns:p14="http://schemas.microsoft.com/office/powerpoint/2010/main" val="4050169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1771650" y="298450"/>
            <a:ext cx="5715000" cy="571500"/>
          </a:xfrm>
        </p:spPr>
        <p:txBody>
          <a:bodyPr vert="horz" lIns="68580" tIns="45720" rIns="68580" bIns="34290" rtlCol="0" anchor="ctr">
            <a:normAutofit/>
          </a:bodyPr>
          <a:lstStyle/>
          <a:p>
            <a:pPr eaLnBrk="1" hangingPunct="1"/>
            <a:r>
              <a:rPr lang="en-US" altLang="en-US" sz="2800" b="1" dirty="0">
                <a:solidFill>
                  <a:schemeClr val="bg1"/>
                </a:solidFill>
              </a:rPr>
              <a:t>Prevalence: Trauma History</a:t>
            </a:r>
          </a:p>
        </p:txBody>
      </p:sp>
      <p:sp>
        <p:nvSpPr>
          <p:cNvPr id="4099" name="Rectangle 3"/>
          <p:cNvSpPr>
            <a:spLocks noGrp="1" noChangeArrowheads="1"/>
          </p:cNvSpPr>
          <p:nvPr>
            <p:ph type="body" idx="4294967295"/>
          </p:nvPr>
        </p:nvSpPr>
        <p:spPr>
          <a:xfrm>
            <a:off x="1387475" y="1270000"/>
            <a:ext cx="6483350" cy="2844800"/>
          </a:xfrm>
        </p:spPr>
        <p:txBody>
          <a:bodyPr>
            <a:normAutofit/>
          </a:bodyPr>
          <a:lstStyle/>
          <a:p>
            <a:pPr>
              <a:lnSpc>
                <a:spcPct val="90000"/>
              </a:lnSpc>
            </a:pPr>
            <a:r>
              <a:rPr lang="en-US" altLang="en-US" sz="1800" dirty="0">
                <a:solidFill>
                  <a:schemeClr val="bg1"/>
                </a:solidFill>
                <a:cs typeface="Times New Roman" charset="0"/>
              </a:rPr>
              <a:t>Rates are higher in the population with severe mental illness (SMI</a:t>
            </a:r>
            <a:r>
              <a:rPr lang="en-US" altLang="en-US" sz="1800" dirty="0" smtClean="0">
                <a:solidFill>
                  <a:schemeClr val="bg1"/>
                </a:solidFill>
                <a:cs typeface="Times New Roman" charset="0"/>
              </a:rPr>
              <a:t>) – </a:t>
            </a:r>
            <a:r>
              <a:rPr lang="en-US" altLang="en-US" sz="1800" u="sng" dirty="0">
                <a:solidFill>
                  <a:schemeClr val="bg1"/>
                </a:solidFill>
                <a:cs typeface="Times New Roman" charset="0"/>
              </a:rPr>
              <a:t>98%</a:t>
            </a:r>
            <a:r>
              <a:rPr lang="en-US" altLang="en-US" sz="1800" dirty="0">
                <a:solidFill>
                  <a:schemeClr val="bg1"/>
                </a:solidFill>
                <a:cs typeface="Times New Roman" charset="0"/>
              </a:rPr>
              <a:t> of SMI clients report at least one type of qualifying event in their lives.  51-97% of female SMI clients reporting sexual and or physical assault during their lifetime</a:t>
            </a:r>
            <a:r>
              <a:rPr lang="en-US" altLang="en-US" sz="1350" dirty="0">
                <a:solidFill>
                  <a:schemeClr val="bg1"/>
                </a:solidFill>
                <a:cs typeface="Times New Roman" charset="0"/>
              </a:rPr>
              <a:t> (Goodman, Rosenberg, </a:t>
            </a:r>
            <a:r>
              <a:rPr lang="en-US" altLang="en-US" sz="1350" dirty="0" err="1">
                <a:solidFill>
                  <a:schemeClr val="bg1"/>
                </a:solidFill>
                <a:cs typeface="Times New Roman" charset="0"/>
              </a:rPr>
              <a:t>Mueser</a:t>
            </a:r>
            <a:r>
              <a:rPr lang="en-US" altLang="en-US" sz="1350" dirty="0">
                <a:solidFill>
                  <a:schemeClr val="bg1"/>
                </a:solidFill>
                <a:cs typeface="Times New Roman" charset="0"/>
              </a:rPr>
              <a:t>, &amp; Drake, 1997).</a:t>
            </a:r>
          </a:p>
          <a:p>
            <a:pPr>
              <a:lnSpc>
                <a:spcPct val="90000"/>
              </a:lnSpc>
            </a:pPr>
            <a:endParaRPr lang="en-US" altLang="en-US" sz="1800" dirty="0">
              <a:solidFill>
                <a:schemeClr val="bg1"/>
              </a:solidFill>
              <a:cs typeface="Times New Roman" charset="0"/>
            </a:endParaRPr>
          </a:p>
          <a:p>
            <a:pPr>
              <a:lnSpc>
                <a:spcPct val="90000"/>
              </a:lnSpc>
            </a:pPr>
            <a:r>
              <a:rPr lang="en-US" altLang="en-US" sz="1800" i="1" u="sng" dirty="0">
                <a:solidFill>
                  <a:schemeClr val="bg1"/>
                </a:solidFill>
                <a:cs typeface="Times New Roman" charset="0"/>
              </a:rPr>
              <a:t>Recent exposure</a:t>
            </a:r>
            <a:r>
              <a:rPr lang="en-US" altLang="en-US" sz="1800" dirty="0">
                <a:solidFill>
                  <a:schemeClr val="bg1"/>
                </a:solidFill>
                <a:cs typeface="Times New Roman" charset="0"/>
              </a:rPr>
              <a:t>:   in a multi-site sample, approximately 1/3</a:t>
            </a:r>
            <a:r>
              <a:rPr lang="en-US" altLang="en-US" sz="1800" baseline="30000" dirty="0">
                <a:solidFill>
                  <a:schemeClr val="bg1"/>
                </a:solidFill>
                <a:cs typeface="Times New Roman" charset="0"/>
              </a:rPr>
              <a:t>rd</a:t>
            </a:r>
            <a:r>
              <a:rPr lang="en-US" altLang="en-US" sz="1800" dirty="0">
                <a:solidFill>
                  <a:schemeClr val="bg1"/>
                </a:solidFill>
                <a:cs typeface="Times New Roman" charset="0"/>
              </a:rPr>
              <a:t> of SMI clients reported physical or sexual assault in the </a:t>
            </a:r>
            <a:r>
              <a:rPr lang="en-US" altLang="en-US" sz="1800" b="1" i="1" dirty="0">
                <a:solidFill>
                  <a:schemeClr val="bg1"/>
                </a:solidFill>
                <a:cs typeface="Times New Roman" charset="0"/>
              </a:rPr>
              <a:t>past year</a:t>
            </a:r>
            <a:r>
              <a:rPr lang="en-US" altLang="en-US" sz="1800" dirty="0">
                <a:solidFill>
                  <a:schemeClr val="bg1"/>
                </a:solidFill>
                <a:cs typeface="Times New Roman" charset="0"/>
              </a:rPr>
              <a:t> </a:t>
            </a:r>
            <a:r>
              <a:rPr lang="en-US" altLang="en-US" sz="1350" dirty="0">
                <a:solidFill>
                  <a:schemeClr val="bg1"/>
                </a:solidFill>
                <a:cs typeface="Times New Roman" charset="0"/>
              </a:rPr>
              <a:t>(Goodman, et al).</a:t>
            </a:r>
          </a:p>
        </p:txBody>
      </p:sp>
    </p:spTree>
    <p:extLst>
      <p:ext uri="{BB962C8B-B14F-4D97-AF65-F5344CB8AC3E}">
        <p14:creationId xmlns:p14="http://schemas.microsoft.com/office/powerpoint/2010/main" val="2622115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3"/>
          <p:cNvSpPr>
            <a:spLocks noGrp="1" noChangeArrowheads="1"/>
          </p:cNvSpPr>
          <p:nvPr>
            <p:ph type="body" idx="4294967295"/>
          </p:nvPr>
        </p:nvSpPr>
        <p:spPr>
          <a:xfrm>
            <a:off x="1428750" y="1371600"/>
            <a:ext cx="6115050" cy="3143250"/>
          </a:xfrm>
        </p:spPr>
        <p:txBody>
          <a:bodyPr/>
          <a:lstStyle/>
          <a:p>
            <a:r>
              <a:rPr lang="en-US" altLang="en-US" dirty="0" smtClean="0">
                <a:solidFill>
                  <a:schemeClr val="bg1"/>
                </a:solidFill>
              </a:rPr>
              <a:t>Patients served in public sector health care settings share additional risk factors:</a:t>
            </a:r>
          </a:p>
          <a:p>
            <a:pPr lvl="1">
              <a:spcBef>
                <a:spcPct val="0"/>
              </a:spcBef>
            </a:pPr>
            <a:r>
              <a:rPr lang="en-US" altLang="en-US" dirty="0">
                <a:solidFill>
                  <a:schemeClr val="bg1"/>
                </a:solidFill>
              </a:rPr>
              <a:t>Lack of social support</a:t>
            </a:r>
          </a:p>
          <a:p>
            <a:pPr lvl="1">
              <a:spcBef>
                <a:spcPct val="0"/>
              </a:spcBef>
            </a:pPr>
            <a:r>
              <a:rPr lang="en-US" altLang="en-US" dirty="0">
                <a:solidFill>
                  <a:schemeClr val="bg1"/>
                </a:solidFill>
              </a:rPr>
              <a:t>Adverse childhood experiences</a:t>
            </a:r>
          </a:p>
          <a:p>
            <a:pPr lvl="1">
              <a:spcBef>
                <a:spcPct val="0"/>
              </a:spcBef>
            </a:pPr>
            <a:r>
              <a:rPr lang="en-US" altLang="en-US" dirty="0">
                <a:solidFill>
                  <a:schemeClr val="bg1"/>
                </a:solidFill>
              </a:rPr>
              <a:t>Low SES</a:t>
            </a:r>
          </a:p>
          <a:p>
            <a:pPr lvl="1">
              <a:spcBef>
                <a:spcPct val="0"/>
              </a:spcBef>
            </a:pPr>
            <a:r>
              <a:rPr lang="en-US" altLang="en-US" dirty="0">
                <a:solidFill>
                  <a:schemeClr val="bg1"/>
                </a:solidFill>
              </a:rPr>
              <a:t>Limited education</a:t>
            </a:r>
          </a:p>
          <a:p>
            <a:pPr lvl="1">
              <a:spcBef>
                <a:spcPct val="0"/>
              </a:spcBef>
            </a:pPr>
            <a:r>
              <a:rPr lang="en-US" altLang="en-US" dirty="0">
                <a:solidFill>
                  <a:schemeClr val="bg1"/>
                </a:solidFill>
              </a:rPr>
              <a:t>History of psychiatric disorder</a:t>
            </a:r>
          </a:p>
          <a:p>
            <a:pPr lvl="1">
              <a:spcBef>
                <a:spcPct val="0"/>
              </a:spcBef>
            </a:pPr>
            <a:endParaRPr lang="en-US" altLang="en-US" dirty="0">
              <a:solidFill>
                <a:schemeClr val="bg1"/>
              </a:solidFill>
            </a:endParaRPr>
          </a:p>
          <a:p>
            <a:pPr lvl="1">
              <a:spcBef>
                <a:spcPct val="0"/>
              </a:spcBef>
              <a:buNone/>
            </a:pPr>
            <a:r>
              <a:rPr lang="en-US" altLang="en-US" sz="1050" dirty="0">
                <a:solidFill>
                  <a:schemeClr val="bg1"/>
                </a:solidFill>
              </a:rPr>
              <a:t>					</a:t>
            </a:r>
            <a:r>
              <a:rPr lang="en-US" altLang="en-US" sz="1350" dirty="0">
                <a:solidFill>
                  <a:schemeClr val="bg1"/>
                </a:solidFill>
              </a:rPr>
              <a:t>Kessler et al. (1995); </a:t>
            </a:r>
            <a:r>
              <a:rPr lang="en-US" altLang="en-US" sz="1350" dirty="0" err="1">
                <a:solidFill>
                  <a:schemeClr val="bg1"/>
                </a:solidFill>
              </a:rPr>
              <a:t>Cottler</a:t>
            </a:r>
            <a:r>
              <a:rPr lang="en-US" altLang="en-US" sz="1350" dirty="0">
                <a:solidFill>
                  <a:schemeClr val="bg1"/>
                </a:solidFill>
              </a:rPr>
              <a:t> et al (1992).</a:t>
            </a:r>
          </a:p>
        </p:txBody>
      </p:sp>
      <p:sp>
        <p:nvSpPr>
          <p:cNvPr id="107523" name="Rectangle 10"/>
          <p:cNvSpPr>
            <a:spLocks noGrp="1" noChangeArrowheads="1"/>
          </p:cNvSpPr>
          <p:nvPr>
            <p:ph type="title" idx="4294967295"/>
          </p:nvPr>
        </p:nvSpPr>
        <p:spPr/>
        <p:txBody>
          <a:bodyPr vert="horz" lIns="68580" tIns="45720" rIns="68580" bIns="34290" rtlCol="0" anchor="ctr">
            <a:normAutofit/>
          </a:bodyPr>
          <a:lstStyle/>
          <a:p>
            <a:pPr eaLnBrk="1" hangingPunct="1"/>
            <a:r>
              <a:rPr lang="en-US" altLang="en-US" sz="2800" b="1" dirty="0">
                <a:solidFill>
                  <a:schemeClr val="bg1"/>
                </a:solidFill>
              </a:rPr>
              <a:t>PTSD Risk in Underserved Populations</a:t>
            </a:r>
          </a:p>
        </p:txBody>
      </p:sp>
    </p:spTree>
    <p:extLst>
      <p:ext uri="{BB962C8B-B14F-4D97-AF65-F5344CB8AC3E}">
        <p14:creationId xmlns:p14="http://schemas.microsoft.com/office/powerpoint/2010/main" val="35359042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Calibri" panose="020F0502020204030204" pitchFamily="34" charset="0"/>
              </a:rPr>
              <a:t>Learning Objectives</a:t>
            </a:r>
            <a:endParaRPr lang="en-US" sz="4000" b="1" dirty="0">
              <a:latin typeface="Calibri" panose="020F0502020204030204" pitchFamily="34" charset="0"/>
            </a:endParaRPr>
          </a:p>
        </p:txBody>
      </p:sp>
      <p:sp>
        <p:nvSpPr>
          <p:cNvPr id="3" name="Text Placeholder 2"/>
          <p:cNvSpPr>
            <a:spLocks noGrp="1"/>
          </p:cNvSpPr>
          <p:nvPr>
            <p:ph type="body" idx="1"/>
          </p:nvPr>
        </p:nvSpPr>
        <p:spPr/>
        <p:txBody>
          <a:bodyPr/>
          <a:lstStyle/>
          <a:p>
            <a:pPr marL="717550" indent="-514350">
              <a:buFont typeface="+mj-lt"/>
              <a:buAutoNum type="arabicParenR"/>
            </a:pPr>
            <a:r>
              <a:rPr lang="en-US" sz="2600" dirty="0">
                <a:latin typeface="Calibri" panose="020F0502020204030204" pitchFamily="34" charset="0"/>
                <a:cs typeface="Calibri" panose="020F0502020204030204" pitchFamily="34" charset="0"/>
              </a:rPr>
              <a:t>Understand the impact of trauma on behavior and </a:t>
            </a:r>
            <a:r>
              <a:rPr lang="en-US" sz="2600" dirty="0" smtClean="0">
                <a:latin typeface="Calibri" panose="020F0502020204030204" pitchFamily="34" charset="0"/>
                <a:cs typeface="Calibri" panose="020F0502020204030204" pitchFamily="34" charset="0"/>
              </a:rPr>
              <a:t>  health </a:t>
            </a:r>
            <a:r>
              <a:rPr lang="en-US" sz="2600" dirty="0">
                <a:latin typeface="Calibri" panose="020F0502020204030204" pitchFamily="34" charset="0"/>
                <a:cs typeface="Calibri" panose="020F0502020204030204" pitchFamily="34" charset="0"/>
              </a:rPr>
              <a:t>outcomes </a:t>
            </a:r>
          </a:p>
          <a:p>
            <a:pPr marL="717550" indent="-514350">
              <a:buFont typeface="+mj-lt"/>
              <a:buAutoNum type="arabicParenR"/>
            </a:pPr>
            <a:r>
              <a:rPr lang="en-US" sz="2600" dirty="0">
                <a:latin typeface="Calibri" panose="020F0502020204030204" pitchFamily="34" charset="0"/>
                <a:cs typeface="Calibri" panose="020F0502020204030204" pitchFamily="34" charset="0"/>
              </a:rPr>
              <a:t>Recognize the effectiveness of trauma-informed care </a:t>
            </a:r>
          </a:p>
          <a:p>
            <a:pPr marL="717550" indent="-514350">
              <a:buFont typeface="+mj-lt"/>
              <a:buAutoNum type="arabicParenR"/>
            </a:pPr>
            <a:r>
              <a:rPr lang="en-US" sz="2600" dirty="0">
                <a:latin typeface="Calibri" panose="020F0502020204030204" pitchFamily="34" charset="0"/>
                <a:cs typeface="Calibri" panose="020F0502020204030204" pitchFamily="34" charset="0"/>
              </a:rPr>
              <a:t>Hear how </a:t>
            </a:r>
            <a:r>
              <a:rPr lang="en-US" sz="2600" dirty="0" smtClean="0">
                <a:latin typeface="Calibri" panose="020F0502020204030204" pitchFamily="34" charset="0"/>
                <a:cs typeface="Calibri" panose="020F0502020204030204" pitchFamily="34" charset="0"/>
              </a:rPr>
              <a:t>law enforcement can </a:t>
            </a:r>
            <a:r>
              <a:rPr lang="en-US" sz="2600" dirty="0">
                <a:latin typeface="Calibri" panose="020F0502020204030204" pitchFamily="34" charset="0"/>
                <a:cs typeface="Calibri" panose="020F0502020204030204" pitchFamily="34" charset="0"/>
              </a:rPr>
              <a:t>apply Crisis Intervention Team training and trauma-informed care to deal with </a:t>
            </a:r>
            <a:r>
              <a:rPr lang="en-US" sz="2600" dirty="0" err="1" smtClean="0">
                <a:latin typeface="Calibri" panose="020F0502020204030204" pitchFamily="34" charset="0"/>
                <a:cs typeface="Calibri" panose="020F0502020204030204" pitchFamily="34" charset="0"/>
              </a:rPr>
              <a:t>superutilizers</a:t>
            </a:r>
            <a:r>
              <a:rPr lang="en-US"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099129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990600" y="227102"/>
            <a:ext cx="7162800" cy="4555093"/>
          </a:xfrm>
          <a:prstGeom prst="rect">
            <a:avLst/>
          </a:prstGeom>
        </p:spPr>
        <p:txBody>
          <a:bodyPr wrap="square">
            <a:spAutoFit/>
          </a:bodyPr>
          <a:lstStyle/>
          <a:p>
            <a:pPr algn="ctr"/>
            <a:r>
              <a:rPr lang="en-US" sz="2800" b="1" kern="1200" dirty="0">
                <a:solidFill>
                  <a:prstClr val="white"/>
                </a:solidFill>
                <a:latin typeface="Calibri"/>
                <a:ea typeface="+mn-ea"/>
                <a:cs typeface="+mn-cs"/>
              </a:rPr>
              <a:t>Prevalence of the dual diagnosis of PTSD and Substance </a:t>
            </a:r>
            <a:r>
              <a:rPr lang="en-US" sz="2800" b="1" kern="1200" dirty="0" smtClean="0">
                <a:solidFill>
                  <a:prstClr val="white"/>
                </a:solidFill>
                <a:latin typeface="Calibri"/>
                <a:ea typeface="+mn-ea"/>
                <a:cs typeface="+mn-cs"/>
              </a:rPr>
              <a:t>Abuse</a:t>
            </a:r>
          </a:p>
          <a:p>
            <a:pPr marL="83344" indent="-83344">
              <a:tabLst>
                <a:tab pos="83344" algn="l"/>
              </a:tabLst>
            </a:pPr>
            <a:endParaRPr lang="en-US" sz="1500" kern="1200" dirty="0" smtClean="0">
              <a:solidFill>
                <a:prstClr val="white"/>
              </a:solidFill>
              <a:latin typeface="Calibri"/>
              <a:ea typeface="+mn-ea"/>
              <a:cs typeface="+mn-cs"/>
            </a:endParaRPr>
          </a:p>
          <a:p>
            <a:pPr marL="83344" indent="-83344">
              <a:tabLst>
                <a:tab pos="83344" algn="l"/>
              </a:tabLst>
            </a:pPr>
            <a:endParaRPr lang="en-US" sz="1500" kern="1200" dirty="0">
              <a:solidFill>
                <a:prstClr val="white"/>
              </a:solidFill>
              <a:latin typeface="Calibri"/>
              <a:ea typeface="+mn-ea"/>
              <a:cs typeface="+mn-cs"/>
            </a:endParaRPr>
          </a:p>
          <a:p>
            <a:pPr marL="83344" indent="-83344">
              <a:tabLst>
                <a:tab pos="83344" algn="l"/>
              </a:tabLst>
            </a:pPr>
            <a:r>
              <a:rPr lang="en-US" sz="1800" kern="1200" dirty="0">
                <a:solidFill>
                  <a:prstClr val="white"/>
                </a:solidFill>
                <a:latin typeface="Calibri"/>
                <a:ea typeface="+mn-ea"/>
                <a:cs typeface="+mn-cs"/>
              </a:rPr>
              <a:t>• Co-occurring diagnosis of PTSD and Substance Abuse in addiction treatment facilities - 12% - 34%</a:t>
            </a:r>
          </a:p>
          <a:p>
            <a:endParaRPr lang="en-US" sz="1800" kern="1200" dirty="0">
              <a:solidFill>
                <a:prstClr val="white"/>
              </a:solidFill>
              <a:latin typeface="Calibri"/>
              <a:ea typeface="+mn-ea"/>
              <a:cs typeface="+mn-cs"/>
            </a:endParaRPr>
          </a:p>
          <a:p>
            <a:pPr marL="83344" indent="-83344"/>
            <a:r>
              <a:rPr lang="en-US" sz="1800" kern="1200" dirty="0">
                <a:solidFill>
                  <a:prstClr val="white"/>
                </a:solidFill>
                <a:latin typeface="Calibri"/>
                <a:ea typeface="+mn-ea"/>
                <a:cs typeface="+mn-cs"/>
              </a:rPr>
              <a:t>• Women in substance treatment – 30% - 59%</a:t>
            </a:r>
          </a:p>
          <a:p>
            <a:endParaRPr lang="en-US" sz="1800" kern="1200" dirty="0">
              <a:solidFill>
                <a:prstClr val="white"/>
              </a:solidFill>
              <a:latin typeface="Calibri"/>
              <a:ea typeface="+mn-ea"/>
              <a:cs typeface="+mn-cs"/>
            </a:endParaRPr>
          </a:p>
          <a:p>
            <a:pPr marL="83344" indent="-83344"/>
            <a:r>
              <a:rPr lang="en-US" sz="1800" kern="1200" dirty="0">
                <a:solidFill>
                  <a:prstClr val="white"/>
                </a:solidFill>
                <a:latin typeface="Calibri"/>
                <a:ea typeface="+mn-ea"/>
                <a:cs typeface="+mn-cs"/>
              </a:rPr>
              <a:t>• Men in substance treatment – 11% - 38% </a:t>
            </a:r>
          </a:p>
          <a:p>
            <a:endParaRPr lang="en-US" sz="1800" kern="1200" dirty="0">
              <a:solidFill>
                <a:prstClr val="white"/>
              </a:solidFill>
              <a:latin typeface="Calibri"/>
              <a:ea typeface="+mn-ea"/>
              <a:cs typeface="+mn-cs"/>
            </a:endParaRPr>
          </a:p>
          <a:p>
            <a:r>
              <a:rPr lang="en-US" sz="1800" kern="1200" dirty="0">
                <a:solidFill>
                  <a:prstClr val="white"/>
                </a:solidFill>
                <a:latin typeface="Calibri"/>
                <a:ea typeface="+mn-ea"/>
                <a:cs typeface="+mn-cs"/>
              </a:rPr>
              <a:t>Typically PTSD symptoms preceded the onset of substance abuse.</a:t>
            </a:r>
          </a:p>
          <a:p>
            <a:endParaRPr lang="en-US" sz="1500" kern="1200" dirty="0">
              <a:solidFill>
                <a:prstClr val="white"/>
              </a:solidFill>
              <a:latin typeface="Calibri"/>
              <a:ea typeface="+mn-ea"/>
              <a:cs typeface="+mn-cs"/>
            </a:endParaRPr>
          </a:p>
          <a:p>
            <a:endParaRPr lang="en-US" sz="1500" kern="1200" dirty="0">
              <a:solidFill>
                <a:prstClr val="white"/>
              </a:solidFill>
              <a:latin typeface="Calibri"/>
              <a:ea typeface="+mn-ea"/>
              <a:cs typeface="+mn-cs"/>
            </a:endParaRPr>
          </a:p>
          <a:p>
            <a:r>
              <a:rPr lang="en-US" sz="1500" kern="1200" dirty="0" err="1">
                <a:solidFill>
                  <a:prstClr val="white"/>
                </a:solidFill>
                <a:latin typeface="Calibri"/>
                <a:ea typeface="+mn-ea"/>
                <a:cs typeface="+mn-cs"/>
              </a:rPr>
              <a:t>Najavits</a:t>
            </a:r>
            <a:r>
              <a:rPr lang="en-US" sz="1500" kern="1200" dirty="0">
                <a:solidFill>
                  <a:prstClr val="white"/>
                </a:solidFill>
                <a:latin typeface="Calibri"/>
                <a:ea typeface="+mn-ea"/>
                <a:cs typeface="+mn-cs"/>
              </a:rPr>
              <a:t>, L. M., (2002) </a:t>
            </a:r>
            <a:r>
              <a:rPr lang="en-US" sz="1500" i="1" kern="1200" dirty="0">
                <a:solidFill>
                  <a:prstClr val="white"/>
                </a:solidFill>
                <a:latin typeface="Calibri"/>
                <a:ea typeface="+mn-ea"/>
                <a:cs typeface="+mn-cs"/>
              </a:rPr>
              <a:t>Seeking Safety A Treatment Manual for PTSD and Substance Abuse.</a:t>
            </a:r>
          </a:p>
          <a:p>
            <a:r>
              <a:rPr lang="en-US" sz="1500" kern="1200" dirty="0">
                <a:solidFill>
                  <a:prstClr val="white"/>
                </a:solidFill>
                <a:latin typeface="Calibri"/>
                <a:ea typeface="+mn-ea"/>
                <a:cs typeface="+mn-cs"/>
              </a:rPr>
              <a:t>New York: Guilford</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626361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1242785" y="368301"/>
            <a:ext cx="6658429" cy="3954929"/>
          </a:xfrm>
          <a:prstGeom prst="rect">
            <a:avLst/>
          </a:prstGeom>
        </p:spPr>
        <p:txBody>
          <a:bodyPr wrap="square">
            <a:spAutoFit/>
          </a:bodyPr>
          <a:lstStyle/>
          <a:p>
            <a:pPr algn="ctr"/>
            <a:r>
              <a:rPr lang="en-US" sz="2800" b="1" kern="1200" dirty="0">
                <a:solidFill>
                  <a:prstClr val="white"/>
                </a:solidFill>
                <a:latin typeface="Calibri"/>
                <a:ea typeface="+mn-ea"/>
                <a:cs typeface="+mn-cs"/>
              </a:rPr>
              <a:t>Links Between PTSD and Substance </a:t>
            </a:r>
            <a:r>
              <a:rPr lang="en-US" sz="2800" b="1" kern="1200" dirty="0" smtClean="0">
                <a:solidFill>
                  <a:prstClr val="white"/>
                </a:solidFill>
                <a:latin typeface="Calibri"/>
                <a:ea typeface="+mn-ea"/>
                <a:cs typeface="+mn-cs"/>
              </a:rPr>
              <a:t>Abuse</a:t>
            </a:r>
          </a:p>
          <a:p>
            <a:endParaRPr lang="en-US" sz="1800" kern="1200" dirty="0" smtClean="0">
              <a:solidFill>
                <a:prstClr val="white"/>
              </a:solidFill>
              <a:latin typeface="Calibri"/>
              <a:ea typeface="+mn-ea"/>
              <a:cs typeface="+mn-cs"/>
            </a:endParaRPr>
          </a:p>
          <a:p>
            <a:endParaRPr lang="en-US" sz="1800" kern="1200" dirty="0" smtClean="0">
              <a:solidFill>
                <a:prstClr val="white"/>
              </a:solidFill>
              <a:latin typeface="Calibri"/>
              <a:ea typeface="+mn-ea"/>
              <a:cs typeface="+mn-cs"/>
            </a:endParaRPr>
          </a:p>
          <a:p>
            <a:r>
              <a:rPr lang="en-US" sz="1800" kern="1200" dirty="0" smtClean="0">
                <a:solidFill>
                  <a:prstClr val="white"/>
                </a:solidFill>
                <a:latin typeface="Calibri"/>
                <a:ea typeface="+mn-ea"/>
                <a:cs typeface="+mn-cs"/>
              </a:rPr>
              <a:t>•</a:t>
            </a:r>
            <a:r>
              <a:rPr lang="en-US" sz="1800" kern="1200" dirty="0">
                <a:solidFill>
                  <a:prstClr val="white"/>
                </a:solidFill>
                <a:latin typeface="Calibri"/>
                <a:ea typeface="+mn-ea"/>
                <a:cs typeface="+mn-cs"/>
              </a:rPr>
              <a:t>Two main themes of both disorders are secrecy and control</a:t>
            </a:r>
          </a:p>
          <a:p>
            <a:endParaRPr lang="en-US" sz="1800" kern="1200" dirty="0">
              <a:solidFill>
                <a:prstClr val="white"/>
              </a:solidFill>
              <a:latin typeface="Calibri"/>
              <a:ea typeface="+mn-ea"/>
              <a:cs typeface="+mn-cs"/>
            </a:endParaRPr>
          </a:p>
          <a:p>
            <a:r>
              <a:rPr lang="en-US" sz="1800" kern="1200" dirty="0">
                <a:solidFill>
                  <a:prstClr val="white"/>
                </a:solidFill>
                <a:latin typeface="Calibri"/>
                <a:ea typeface="+mn-ea"/>
                <a:cs typeface="+mn-cs"/>
              </a:rPr>
              <a:t>•Each of the disorders makes the other more likely</a:t>
            </a:r>
          </a:p>
          <a:p>
            <a:endParaRPr lang="en-US" sz="1800" kern="1200" dirty="0">
              <a:solidFill>
                <a:prstClr val="white"/>
              </a:solidFill>
              <a:latin typeface="Calibri"/>
              <a:ea typeface="+mn-ea"/>
              <a:cs typeface="+mn-cs"/>
            </a:endParaRPr>
          </a:p>
          <a:p>
            <a:r>
              <a:rPr lang="en-US" sz="1800" kern="1200" dirty="0">
                <a:solidFill>
                  <a:prstClr val="white"/>
                </a:solidFill>
                <a:latin typeface="Calibri"/>
                <a:ea typeface="+mn-ea"/>
                <a:cs typeface="+mn-cs"/>
              </a:rPr>
              <a:t>•PTSD symptoms widely reported to become worse with initial abstinence</a:t>
            </a:r>
          </a:p>
          <a:p>
            <a:endParaRPr lang="en-US" sz="1800" kern="1200" dirty="0">
              <a:solidFill>
                <a:prstClr val="white"/>
              </a:solidFill>
              <a:latin typeface="Calibri"/>
              <a:ea typeface="+mn-ea"/>
              <a:cs typeface="+mn-cs"/>
            </a:endParaRPr>
          </a:p>
          <a:p>
            <a:r>
              <a:rPr lang="en-US" sz="1800" kern="1200" dirty="0">
                <a:solidFill>
                  <a:prstClr val="white"/>
                </a:solidFill>
                <a:latin typeface="Calibri"/>
                <a:ea typeface="+mn-ea"/>
                <a:cs typeface="+mn-cs"/>
              </a:rPr>
              <a:t>•Both situations produce a profound need to be in an altered state</a:t>
            </a:r>
          </a:p>
          <a:p>
            <a:endParaRPr lang="en-US" sz="1600" kern="1200" dirty="0">
              <a:solidFill>
                <a:prstClr val="white"/>
              </a:solidFill>
              <a:latin typeface="Calibri"/>
              <a:ea typeface="+mn-ea"/>
              <a:cs typeface="+mn-cs"/>
            </a:endParaRPr>
          </a:p>
          <a:p>
            <a:r>
              <a:rPr lang="en-US" sz="1350" kern="1200" dirty="0" err="1" smtClean="0">
                <a:solidFill>
                  <a:prstClr val="white"/>
                </a:solidFill>
                <a:latin typeface="Calibri"/>
                <a:ea typeface="+mn-ea"/>
                <a:cs typeface="+mn-cs"/>
              </a:rPr>
              <a:t>Najavits</a:t>
            </a:r>
            <a:r>
              <a:rPr lang="en-US" sz="1350" kern="1200" dirty="0">
                <a:solidFill>
                  <a:prstClr val="white"/>
                </a:solidFill>
                <a:latin typeface="Calibri"/>
                <a:ea typeface="+mn-ea"/>
                <a:cs typeface="+mn-cs"/>
              </a:rPr>
              <a:t>, L. M., (2002) </a:t>
            </a:r>
            <a:r>
              <a:rPr lang="en-US" sz="1350" i="1" kern="1200" dirty="0">
                <a:solidFill>
                  <a:prstClr val="white"/>
                </a:solidFill>
                <a:latin typeface="Calibri"/>
                <a:ea typeface="+mn-ea"/>
                <a:cs typeface="+mn-cs"/>
              </a:rPr>
              <a:t>Seeking Safety A Treatment Manual for PTSD and Substance Abuse.</a:t>
            </a:r>
          </a:p>
          <a:p>
            <a:r>
              <a:rPr lang="en-US" sz="1350" kern="1200" dirty="0">
                <a:solidFill>
                  <a:prstClr val="white"/>
                </a:solidFill>
                <a:latin typeface="Calibri"/>
                <a:ea typeface="+mn-ea"/>
                <a:cs typeface="+mn-cs"/>
              </a:rPr>
              <a:t>New York: Guilford</a:t>
            </a:r>
          </a:p>
        </p:txBody>
      </p:sp>
      <p:sp>
        <p:nvSpPr>
          <p:cNvPr id="3" name="Footer Placeholder 2"/>
          <p:cNvSpPr>
            <a:spLocks noGrp="1"/>
          </p:cNvSpPr>
          <p:nvPr>
            <p:ph type="ftr" sz="quarter" idx="11"/>
          </p:nvPr>
        </p:nvSpPr>
        <p:spPr/>
        <p:txBody>
          <a:bodyPr/>
          <a:lstStyle/>
          <a:p>
            <a:r>
              <a:rPr lang="en-US" smtClean="0"/>
              <a:t>UCSF University of California, San Francisco</a:t>
            </a:r>
            <a:endParaRPr lang="en-US"/>
          </a:p>
        </p:txBody>
      </p:sp>
      <p:sp>
        <p:nvSpPr>
          <p:cNvPr id="4" name="Slide Number Placeholder 3"/>
          <p:cNvSpPr>
            <a:spLocks noGrp="1"/>
          </p:cNvSpPr>
          <p:nvPr>
            <p:ph type="sldNum" sz="quarter" idx="12"/>
          </p:nvPr>
        </p:nvSpPr>
        <p:spPr/>
        <p:txBody>
          <a:bodyPr/>
          <a:lstStyle/>
          <a:p>
            <a:fld id="{1BBBB098-B717-4866-B132-5F676A3BA716}" type="slidenum">
              <a:rPr lang="en-US" smtClean="0"/>
              <a:pPr/>
              <a:t>31</a:t>
            </a:fld>
            <a:endParaRPr lang="en-US"/>
          </a:p>
        </p:txBody>
      </p:sp>
    </p:spTree>
    <p:extLst>
      <p:ext uri="{BB962C8B-B14F-4D97-AF65-F5344CB8AC3E}">
        <p14:creationId xmlns:p14="http://schemas.microsoft.com/office/powerpoint/2010/main" val="2610635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800100"/>
            <a:ext cx="50292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3917910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685800"/>
            <a:ext cx="51435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712947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1384300" y="319892"/>
            <a:ext cx="6489700" cy="4447371"/>
          </a:xfrm>
          <a:prstGeom prst="rect">
            <a:avLst/>
          </a:prstGeom>
          <a:noFill/>
        </p:spPr>
        <p:txBody>
          <a:bodyPr wrap="square" rtlCol="0">
            <a:spAutoFit/>
          </a:bodyPr>
          <a:lstStyle/>
          <a:p>
            <a:pPr algn="ctr"/>
            <a:r>
              <a:rPr lang="en-US" sz="2800" b="1" kern="1200" dirty="0">
                <a:solidFill>
                  <a:prstClr val="white"/>
                </a:solidFill>
                <a:latin typeface="Calibri"/>
                <a:ea typeface="+mn-ea"/>
                <a:cs typeface="+mn-cs"/>
              </a:rPr>
              <a:t>Trauma-Informed Approach</a:t>
            </a:r>
          </a:p>
          <a:p>
            <a:endParaRPr lang="en-US" sz="2100" kern="1200" dirty="0" smtClean="0">
              <a:solidFill>
                <a:prstClr val="white"/>
              </a:solidFill>
              <a:latin typeface="Calibri"/>
              <a:ea typeface="+mn-ea"/>
              <a:cs typeface="+mn-cs"/>
            </a:endParaRPr>
          </a:p>
          <a:p>
            <a:endParaRPr lang="en-US" sz="2100" kern="1200" dirty="0">
              <a:solidFill>
                <a:prstClr val="white"/>
              </a:solidFill>
              <a:latin typeface="Calibri"/>
              <a:ea typeface="+mn-ea"/>
              <a:cs typeface="+mn-cs"/>
            </a:endParaRPr>
          </a:p>
          <a:p>
            <a:pPr marL="257175" indent="-257175">
              <a:buFont typeface="+mj-lt"/>
              <a:buAutoNum type="arabicPeriod"/>
            </a:pPr>
            <a:r>
              <a:rPr lang="en-US" sz="1800" kern="1200" dirty="0">
                <a:solidFill>
                  <a:prstClr val="white"/>
                </a:solidFill>
                <a:latin typeface="Calibri"/>
                <a:ea typeface="+mn-ea"/>
                <a:cs typeface="+mn-cs"/>
              </a:rPr>
              <a:t>Recognizes the widespread impact of trauma and understands potential paths for recovery;</a:t>
            </a:r>
          </a:p>
          <a:p>
            <a:pPr marL="257175" indent="-257175">
              <a:buFont typeface="+mj-lt"/>
              <a:buAutoNum type="arabicPeriod"/>
            </a:pPr>
            <a:endParaRPr lang="en-US" sz="1800" kern="1200" dirty="0">
              <a:solidFill>
                <a:prstClr val="white"/>
              </a:solidFill>
              <a:latin typeface="Calibri"/>
              <a:ea typeface="+mn-ea"/>
              <a:cs typeface="+mn-cs"/>
            </a:endParaRPr>
          </a:p>
          <a:p>
            <a:pPr marL="257175" indent="-257175">
              <a:buFont typeface="+mj-lt"/>
              <a:buAutoNum type="arabicPeriod"/>
            </a:pPr>
            <a:r>
              <a:rPr lang="en-US" sz="1800" kern="1200" dirty="0">
                <a:solidFill>
                  <a:prstClr val="white"/>
                </a:solidFill>
                <a:latin typeface="Calibri"/>
                <a:ea typeface="+mn-ea"/>
                <a:cs typeface="+mn-cs"/>
              </a:rPr>
              <a:t>Recognizes the signs and symptoms of trauma in clients, families, staff, and others involved with the system;</a:t>
            </a:r>
          </a:p>
          <a:p>
            <a:pPr marL="257175" indent="-257175">
              <a:buFont typeface="+mj-lt"/>
              <a:buAutoNum type="arabicPeriod"/>
            </a:pPr>
            <a:endParaRPr lang="en-US" sz="1800" kern="1200" dirty="0">
              <a:solidFill>
                <a:prstClr val="white"/>
              </a:solidFill>
              <a:latin typeface="Calibri"/>
              <a:ea typeface="+mn-ea"/>
              <a:cs typeface="+mn-cs"/>
            </a:endParaRPr>
          </a:p>
          <a:p>
            <a:pPr marL="257175" indent="-257175">
              <a:buFont typeface="+mj-lt"/>
              <a:buAutoNum type="arabicPeriod"/>
            </a:pPr>
            <a:r>
              <a:rPr lang="en-US" sz="1800" kern="1200" dirty="0">
                <a:solidFill>
                  <a:prstClr val="white"/>
                </a:solidFill>
                <a:latin typeface="Calibri"/>
                <a:ea typeface="+mn-ea"/>
                <a:cs typeface="+mn-cs"/>
              </a:rPr>
              <a:t>Responds by fully integrating knowledge about trauma into policies, procedures, and practices; and</a:t>
            </a:r>
          </a:p>
          <a:p>
            <a:pPr marL="257175" indent="-257175">
              <a:buFont typeface="+mj-lt"/>
              <a:buAutoNum type="arabicPeriod"/>
            </a:pPr>
            <a:endParaRPr lang="en-US" sz="1800" kern="1200" dirty="0">
              <a:solidFill>
                <a:prstClr val="white"/>
              </a:solidFill>
              <a:latin typeface="Calibri"/>
              <a:ea typeface="+mn-ea"/>
              <a:cs typeface="+mn-cs"/>
            </a:endParaRPr>
          </a:p>
          <a:p>
            <a:pPr marL="257175" indent="-257175">
              <a:buFont typeface="+mj-lt"/>
              <a:buAutoNum type="arabicPeriod"/>
            </a:pPr>
            <a:r>
              <a:rPr lang="en-US" sz="1800" kern="1200" dirty="0">
                <a:solidFill>
                  <a:prstClr val="white"/>
                </a:solidFill>
                <a:latin typeface="Calibri"/>
                <a:ea typeface="+mn-ea"/>
                <a:cs typeface="+mn-cs"/>
              </a:rPr>
              <a:t>Seeks to actively resist </a:t>
            </a:r>
            <a:r>
              <a:rPr lang="en-US" sz="1800" i="1" kern="1200" dirty="0">
                <a:solidFill>
                  <a:prstClr val="white"/>
                </a:solidFill>
                <a:latin typeface="Calibri"/>
                <a:ea typeface="+mn-ea"/>
                <a:cs typeface="+mn-cs"/>
              </a:rPr>
              <a:t>re-traumatization</a:t>
            </a:r>
            <a:r>
              <a:rPr lang="en-US" sz="1800" kern="1200" dirty="0">
                <a:solidFill>
                  <a:prstClr val="white"/>
                </a:solidFill>
                <a:latin typeface="Calibri"/>
                <a:ea typeface="+mn-ea"/>
                <a:cs typeface="+mn-cs"/>
              </a:rPr>
              <a:t>.</a:t>
            </a:r>
          </a:p>
          <a:p>
            <a:endParaRPr lang="en-US" sz="1800" kern="1200" dirty="0">
              <a:solidFill>
                <a:prstClr val="white"/>
              </a:solidFill>
              <a:latin typeface="Calibri"/>
              <a:ea typeface="+mn-ea"/>
              <a:cs typeface="+mn-cs"/>
            </a:endParaRPr>
          </a:p>
          <a:p>
            <a:pPr algn="r"/>
            <a:r>
              <a:rPr lang="en-US" sz="1500" kern="1200" dirty="0">
                <a:solidFill>
                  <a:prstClr val="white"/>
                </a:solidFill>
                <a:latin typeface="Calibri"/>
                <a:ea typeface="+mn-ea"/>
                <a:cs typeface="+mn-cs"/>
              </a:rPr>
              <a:t>SAMSHA</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255646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ectangle 1"/>
          <p:cNvSpPr/>
          <p:nvPr/>
        </p:nvSpPr>
        <p:spPr>
          <a:xfrm>
            <a:off x="1600200" y="400050"/>
            <a:ext cx="5772150" cy="3754874"/>
          </a:xfrm>
          <a:prstGeom prst="rect">
            <a:avLst/>
          </a:prstGeom>
        </p:spPr>
        <p:txBody>
          <a:bodyPr wrap="square">
            <a:spAutoFit/>
          </a:bodyPr>
          <a:lstStyle/>
          <a:p>
            <a:pPr algn="ctr"/>
            <a:r>
              <a:rPr lang="en-US" sz="2800" b="1" kern="1200" dirty="0">
                <a:solidFill>
                  <a:prstClr val="white"/>
                </a:solidFill>
                <a:latin typeface="Calibri"/>
                <a:ea typeface="+mn-ea"/>
                <a:cs typeface="+mn-cs"/>
              </a:rPr>
              <a:t>Context</a:t>
            </a:r>
            <a:endParaRPr lang="en-US" sz="2800" kern="1200" dirty="0">
              <a:solidFill>
                <a:prstClr val="white"/>
              </a:solidFill>
              <a:latin typeface="Calibri"/>
              <a:ea typeface="+mn-ea"/>
              <a:cs typeface="+mn-cs"/>
            </a:endParaRPr>
          </a:p>
          <a:p>
            <a:endParaRPr lang="en-US" sz="2700" b="1" kern="1200" dirty="0">
              <a:solidFill>
                <a:prstClr val="white"/>
              </a:solidFill>
              <a:latin typeface="Calibri"/>
              <a:ea typeface="+mn-ea"/>
              <a:cs typeface="+mn-cs"/>
            </a:endParaRPr>
          </a:p>
          <a:p>
            <a:r>
              <a:rPr lang="en-US" sz="2400" kern="1200" dirty="0">
                <a:solidFill>
                  <a:prstClr val="white"/>
                </a:solidFill>
                <a:latin typeface="Calibri"/>
                <a:ea typeface="+mn-ea"/>
                <a:cs typeface="+mn-cs"/>
              </a:rPr>
              <a:t>•Trauma provides the context for behaviors</a:t>
            </a:r>
          </a:p>
          <a:p>
            <a:endParaRPr lang="en-US" sz="2400" kern="1200" dirty="0">
              <a:solidFill>
                <a:prstClr val="white"/>
              </a:solidFill>
              <a:latin typeface="Calibri"/>
              <a:ea typeface="+mn-ea"/>
              <a:cs typeface="+mn-cs"/>
            </a:endParaRPr>
          </a:p>
          <a:p>
            <a:r>
              <a:rPr lang="en-US" sz="2400" kern="1200" dirty="0">
                <a:solidFill>
                  <a:prstClr val="white"/>
                </a:solidFill>
                <a:latin typeface="Calibri"/>
                <a:ea typeface="+mn-ea"/>
                <a:cs typeface="+mn-cs"/>
              </a:rPr>
              <a:t>•Move from:</a:t>
            </a:r>
          </a:p>
          <a:p>
            <a:endParaRPr lang="en-US" sz="2400" kern="1200" dirty="0">
              <a:solidFill>
                <a:prstClr val="white"/>
              </a:solidFill>
              <a:latin typeface="Calibri"/>
              <a:ea typeface="+mn-ea"/>
              <a:cs typeface="+mn-cs"/>
            </a:endParaRPr>
          </a:p>
          <a:p>
            <a:r>
              <a:rPr lang="en-US" sz="2400" kern="1200" dirty="0">
                <a:solidFill>
                  <a:prstClr val="white"/>
                </a:solidFill>
                <a:latin typeface="Calibri"/>
                <a:ea typeface="+mn-ea"/>
                <a:cs typeface="+mn-cs"/>
              </a:rPr>
              <a:t>	• What is wrong with you?</a:t>
            </a:r>
          </a:p>
          <a:p>
            <a:r>
              <a:rPr lang="en-US" sz="2400" kern="1200" dirty="0">
                <a:solidFill>
                  <a:prstClr val="white"/>
                </a:solidFill>
                <a:latin typeface="Calibri"/>
                <a:ea typeface="+mn-ea"/>
                <a:cs typeface="+mn-cs"/>
              </a:rPr>
              <a:t>	• What has happened to you?</a:t>
            </a:r>
          </a:p>
          <a:p>
            <a:endParaRPr lang="en-US" sz="2700" kern="1200" dirty="0">
              <a:solidFill>
                <a:prstClr val="white"/>
              </a:solidFill>
              <a:latin typeface="Calibri"/>
              <a:ea typeface="+mn-ea"/>
              <a:cs typeface="+mn-cs"/>
            </a:endParaRPr>
          </a:p>
          <a:p>
            <a:pPr algn="r"/>
            <a:r>
              <a:rPr lang="en-US" sz="1200" kern="1200" dirty="0">
                <a:solidFill>
                  <a:prstClr val="white"/>
                </a:solidFill>
                <a:latin typeface="Calibri"/>
                <a:ea typeface="+mn-ea"/>
                <a:cs typeface="+mn-cs"/>
              </a:rPr>
              <a:t>SFDPH Trauma 101 Slide</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2783873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1BBBB098-B717-4866-B132-5F676A3BA716}" type="slidenum">
              <a:rPr lang="en-US" smtClean="0">
                <a:solidFill>
                  <a:prstClr val="black">
                    <a:tint val="75000"/>
                  </a:prstClr>
                </a:solidFill>
              </a:rPr>
              <a:pPr/>
              <a:t>36</a:t>
            </a:fld>
            <a:endParaRPr lang="en-US">
              <a:solidFill>
                <a:prstClr val="black">
                  <a:tint val="75000"/>
                </a:prst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050" y="514350"/>
            <a:ext cx="37719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831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1371600" y="355600"/>
            <a:ext cx="6197600" cy="3662541"/>
          </a:xfrm>
          <a:prstGeom prst="rect">
            <a:avLst/>
          </a:prstGeom>
          <a:noFill/>
        </p:spPr>
        <p:txBody>
          <a:bodyPr wrap="square" rtlCol="0">
            <a:spAutoFit/>
          </a:bodyPr>
          <a:lstStyle/>
          <a:p>
            <a:pPr algn="ctr"/>
            <a:r>
              <a:rPr lang="en-US" sz="2800" b="1" kern="1200" dirty="0">
                <a:solidFill>
                  <a:prstClr val="white"/>
                </a:solidFill>
                <a:latin typeface="Calibri"/>
                <a:ea typeface="+mn-ea"/>
                <a:cs typeface="+mn-cs"/>
              </a:rPr>
              <a:t>SAMHSA’s Six Key Principles of a Trauma-Informed </a:t>
            </a:r>
            <a:r>
              <a:rPr lang="en-US" sz="2800" b="1" kern="1200" dirty="0" smtClean="0">
                <a:solidFill>
                  <a:prstClr val="white"/>
                </a:solidFill>
                <a:latin typeface="Calibri"/>
                <a:ea typeface="+mn-ea"/>
                <a:cs typeface="+mn-cs"/>
              </a:rPr>
              <a:t>Approach</a:t>
            </a:r>
          </a:p>
          <a:p>
            <a:endParaRPr lang="en-US" sz="1600" kern="1200" dirty="0" smtClean="0">
              <a:solidFill>
                <a:prstClr val="white"/>
              </a:solidFill>
              <a:latin typeface="Calibri"/>
              <a:ea typeface="+mn-ea"/>
              <a:cs typeface="+mn-cs"/>
            </a:endParaRPr>
          </a:p>
          <a:p>
            <a:endParaRPr lang="en-US" sz="1600" kern="1200" dirty="0">
              <a:solidFill>
                <a:prstClr val="white"/>
              </a:solidFill>
              <a:latin typeface="Calibri"/>
              <a:ea typeface="+mn-ea"/>
              <a:cs typeface="+mn-cs"/>
            </a:endParaRPr>
          </a:p>
          <a:p>
            <a:pPr marL="257175" indent="-257175">
              <a:buFont typeface="+mj-lt"/>
              <a:buAutoNum type="arabicPeriod"/>
            </a:pPr>
            <a:r>
              <a:rPr lang="en-US" sz="2400" kern="1200" dirty="0">
                <a:solidFill>
                  <a:prstClr val="white"/>
                </a:solidFill>
                <a:latin typeface="Calibri"/>
                <a:ea typeface="+mn-ea"/>
                <a:cs typeface="+mn-cs"/>
              </a:rPr>
              <a:t>Safety</a:t>
            </a:r>
          </a:p>
          <a:p>
            <a:pPr marL="257175" indent="-257175">
              <a:buFont typeface="+mj-lt"/>
              <a:buAutoNum type="arabicPeriod"/>
            </a:pPr>
            <a:r>
              <a:rPr lang="en-US" sz="2400" kern="1200" dirty="0">
                <a:solidFill>
                  <a:prstClr val="white"/>
                </a:solidFill>
                <a:latin typeface="Calibri"/>
                <a:ea typeface="+mn-ea"/>
                <a:cs typeface="+mn-cs"/>
              </a:rPr>
              <a:t>Trustworthiness and Transparency</a:t>
            </a:r>
          </a:p>
          <a:p>
            <a:pPr marL="257175" indent="-257175">
              <a:buFont typeface="+mj-lt"/>
              <a:buAutoNum type="arabicPeriod"/>
            </a:pPr>
            <a:r>
              <a:rPr lang="en-US" sz="2400" kern="1200" dirty="0">
                <a:solidFill>
                  <a:prstClr val="white"/>
                </a:solidFill>
                <a:latin typeface="Calibri"/>
                <a:ea typeface="+mn-ea"/>
                <a:cs typeface="+mn-cs"/>
              </a:rPr>
              <a:t>Peer support</a:t>
            </a:r>
          </a:p>
          <a:p>
            <a:pPr marL="257175" indent="-257175">
              <a:buFont typeface="+mj-lt"/>
              <a:buAutoNum type="arabicPeriod"/>
            </a:pPr>
            <a:r>
              <a:rPr lang="en-US" sz="2400" kern="1200" dirty="0">
                <a:solidFill>
                  <a:prstClr val="white"/>
                </a:solidFill>
                <a:latin typeface="Calibri"/>
                <a:ea typeface="+mn-ea"/>
                <a:cs typeface="+mn-cs"/>
              </a:rPr>
              <a:t>Collaboration and mutuality</a:t>
            </a:r>
          </a:p>
          <a:p>
            <a:pPr marL="257175" indent="-257175">
              <a:buFont typeface="+mj-lt"/>
              <a:buAutoNum type="arabicPeriod"/>
            </a:pPr>
            <a:r>
              <a:rPr lang="en-US" sz="2400" kern="1200" dirty="0">
                <a:solidFill>
                  <a:prstClr val="white"/>
                </a:solidFill>
                <a:latin typeface="Calibri"/>
                <a:ea typeface="+mn-ea"/>
                <a:cs typeface="+mn-cs"/>
              </a:rPr>
              <a:t>Empowerment, voice and choice</a:t>
            </a:r>
          </a:p>
          <a:p>
            <a:pPr marL="257175" indent="-257175">
              <a:buFont typeface="+mj-lt"/>
              <a:buAutoNum type="arabicPeriod"/>
            </a:pPr>
            <a:r>
              <a:rPr lang="en-US" sz="2400" kern="1200" dirty="0">
                <a:solidFill>
                  <a:prstClr val="white"/>
                </a:solidFill>
                <a:latin typeface="Calibri"/>
                <a:ea typeface="+mn-ea"/>
                <a:cs typeface="+mn-cs"/>
              </a:rPr>
              <a:t>Cultural, Historical, and Gender Issues</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8640434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1600200" y="285750"/>
            <a:ext cx="5429250" cy="857250"/>
          </a:xfrm>
        </p:spPr>
        <p:txBody>
          <a:bodyPr/>
          <a:lstStyle/>
          <a:p>
            <a:r>
              <a:rPr lang="en-US" sz="2400" dirty="0">
                <a:solidFill>
                  <a:schemeClr val="bg1"/>
                </a:solidFill>
              </a:rPr>
              <a:t>Traditional Psychotherapy for Trauma Victims</a:t>
            </a:r>
            <a:endParaRPr lang="en-US" sz="2400" dirty="0"/>
          </a:p>
        </p:txBody>
      </p:sp>
      <p:sp>
        <p:nvSpPr>
          <p:cNvPr id="44035" name="Content Placeholder 2"/>
          <p:cNvSpPr>
            <a:spLocks noGrp="1"/>
          </p:cNvSpPr>
          <p:nvPr>
            <p:ph idx="1"/>
          </p:nvPr>
        </p:nvSpPr>
        <p:spPr>
          <a:xfrm>
            <a:off x="1028700" y="1657350"/>
            <a:ext cx="7239000" cy="2343150"/>
          </a:xfrm>
        </p:spPr>
        <p:txBody>
          <a:bodyPr/>
          <a:lstStyle/>
          <a:p>
            <a:pPr eaLnBrk="1" fontAlgn="auto" hangingPunct="1">
              <a:spcAft>
                <a:spcPts val="0"/>
              </a:spcAft>
              <a:buFont typeface="Arial" pitchFamily="34" charset="0"/>
              <a:buChar char="•"/>
            </a:pPr>
            <a:r>
              <a:rPr kumimoji="0" lang="en-US" kern="1200" dirty="0">
                <a:solidFill>
                  <a:prstClr val="white"/>
                </a:solidFill>
                <a:latin typeface="Calibri"/>
              </a:rPr>
              <a:t>Office-based, no home visits</a:t>
            </a:r>
          </a:p>
          <a:p>
            <a:pPr eaLnBrk="1" fontAlgn="auto" hangingPunct="1">
              <a:spcAft>
                <a:spcPts val="0"/>
              </a:spcAft>
              <a:buFont typeface="Arial" pitchFamily="34" charset="0"/>
              <a:buChar char="•"/>
            </a:pPr>
            <a:r>
              <a:rPr kumimoji="0" lang="en-US" kern="1200" dirty="0">
                <a:solidFill>
                  <a:prstClr val="white"/>
                </a:solidFill>
                <a:latin typeface="Calibri"/>
              </a:rPr>
              <a:t>No practical assistance or coordination with other service systems</a:t>
            </a:r>
          </a:p>
          <a:p>
            <a:pPr eaLnBrk="1" fontAlgn="auto" hangingPunct="1">
              <a:spcAft>
                <a:spcPts val="0"/>
              </a:spcAft>
              <a:buFont typeface="Arial" pitchFamily="34" charset="0"/>
              <a:buChar char="•"/>
            </a:pPr>
            <a:r>
              <a:rPr kumimoji="0" lang="en-US" kern="1200" dirty="0">
                <a:solidFill>
                  <a:prstClr val="white"/>
                </a:solidFill>
                <a:latin typeface="Calibri"/>
              </a:rPr>
              <a:t>50-minute hour</a:t>
            </a:r>
          </a:p>
          <a:p>
            <a:pPr eaLnBrk="1" fontAlgn="auto" hangingPunct="1">
              <a:spcAft>
                <a:spcPts val="0"/>
              </a:spcAft>
              <a:buFont typeface="Arial" pitchFamily="34" charset="0"/>
              <a:buChar char="•"/>
            </a:pPr>
            <a:r>
              <a:rPr kumimoji="0" lang="en-US" kern="1200" dirty="0">
                <a:solidFill>
                  <a:prstClr val="white"/>
                </a:solidFill>
                <a:latin typeface="Calibri"/>
              </a:rPr>
              <a:t>Feeling, insight, and disclosure-oriented</a:t>
            </a:r>
          </a:p>
          <a:p>
            <a:pPr marL="0" indent="0" eaLnBrk="1" fontAlgn="auto" hangingPunct="1">
              <a:spcBef>
                <a:spcPct val="40000"/>
              </a:spcBef>
              <a:spcAft>
                <a:spcPts val="0"/>
              </a:spcAft>
              <a:buNone/>
            </a:pPr>
            <a:endParaRPr kumimoji="0" lang="en-US" sz="2100" kern="1200" dirty="0">
              <a:solidFill>
                <a:prstClr val="white"/>
              </a:solidFill>
              <a:latin typeface="Calibri"/>
            </a:endParaRPr>
          </a:p>
        </p:txBody>
      </p:sp>
    </p:spTree>
    <p:extLst>
      <p:ext uri="{BB962C8B-B14F-4D97-AF65-F5344CB8AC3E}">
        <p14:creationId xmlns:p14="http://schemas.microsoft.com/office/powerpoint/2010/main" val="2704861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600200" y="285750"/>
            <a:ext cx="5429250" cy="857250"/>
          </a:xfrm>
        </p:spPr>
        <p:txBody>
          <a:bodyPr/>
          <a:lstStyle/>
          <a:p>
            <a:r>
              <a:rPr lang="en-US" sz="2400" dirty="0">
                <a:solidFill>
                  <a:schemeClr val="bg1"/>
                </a:solidFill>
              </a:rPr>
              <a:t>Vision:  A New Model of Care</a:t>
            </a:r>
            <a:endParaRPr lang="en-US" sz="2400" dirty="0"/>
          </a:p>
        </p:txBody>
      </p:sp>
      <p:sp>
        <p:nvSpPr>
          <p:cNvPr id="44035" name="Content Placeholder 2"/>
          <p:cNvSpPr>
            <a:spLocks noGrp="1"/>
          </p:cNvSpPr>
          <p:nvPr>
            <p:ph idx="1"/>
          </p:nvPr>
        </p:nvSpPr>
        <p:spPr>
          <a:xfrm>
            <a:off x="977900" y="1485900"/>
            <a:ext cx="7061200" cy="2343150"/>
          </a:xfrm>
        </p:spPr>
        <p:txBody>
          <a:bodyPr/>
          <a:lstStyle/>
          <a:p>
            <a:pPr eaLnBrk="1" fontAlgn="auto" hangingPunct="1">
              <a:spcBef>
                <a:spcPct val="40000"/>
              </a:spcBef>
              <a:spcAft>
                <a:spcPts val="0"/>
              </a:spcAft>
              <a:buFont typeface="Arial" pitchFamily="34" charset="0"/>
              <a:buChar char="•"/>
            </a:pPr>
            <a:r>
              <a:rPr kumimoji="0" lang="en-US" kern="1200" dirty="0">
                <a:solidFill>
                  <a:prstClr val="white"/>
                </a:solidFill>
                <a:latin typeface="Calibri"/>
              </a:rPr>
              <a:t>Emphasis upon assertive tracking, outreach, and engagement into services; AND</a:t>
            </a:r>
          </a:p>
          <a:p>
            <a:pPr eaLnBrk="1" fontAlgn="auto" hangingPunct="1">
              <a:spcBef>
                <a:spcPct val="40000"/>
              </a:spcBef>
              <a:spcAft>
                <a:spcPts val="0"/>
              </a:spcAft>
              <a:buFont typeface="Arial" pitchFamily="34" charset="0"/>
              <a:buChar char="•"/>
            </a:pPr>
            <a:r>
              <a:rPr kumimoji="0" lang="en-US" kern="1200" dirty="0">
                <a:solidFill>
                  <a:prstClr val="white"/>
                </a:solidFill>
                <a:latin typeface="Calibri"/>
              </a:rPr>
              <a:t>Clinical case management to address all basic needs (medical, legal, financial, housing, services etc.); AND</a:t>
            </a:r>
          </a:p>
          <a:p>
            <a:pPr eaLnBrk="1" fontAlgn="auto" hangingPunct="1">
              <a:spcBef>
                <a:spcPct val="40000"/>
              </a:spcBef>
              <a:spcAft>
                <a:spcPts val="0"/>
              </a:spcAft>
              <a:buFont typeface="Arial" pitchFamily="34" charset="0"/>
              <a:buChar char="•"/>
            </a:pPr>
            <a:r>
              <a:rPr kumimoji="0" lang="en-US" kern="1200" dirty="0">
                <a:solidFill>
                  <a:prstClr val="white"/>
                </a:solidFill>
                <a:latin typeface="Calibri"/>
              </a:rPr>
              <a:t>Evidence-based psychotherapy to target psychiatric distress and increase interpersonal safety</a:t>
            </a:r>
          </a:p>
        </p:txBody>
      </p:sp>
    </p:spTree>
    <p:extLst>
      <p:ext uri="{BB962C8B-B14F-4D97-AF65-F5344CB8AC3E}">
        <p14:creationId xmlns:p14="http://schemas.microsoft.com/office/powerpoint/2010/main" val="4132485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Calibri" panose="020F0502020204030204" pitchFamily="34" charset="0"/>
              </a:rPr>
              <a:t>Trauma-Informed Care</a:t>
            </a:r>
            <a:endParaRPr lang="en-US" sz="4000" b="1" dirty="0">
              <a:latin typeface="Calibri" panose="020F0502020204030204" pitchFamily="34" charset="0"/>
            </a:endParaRPr>
          </a:p>
        </p:txBody>
      </p:sp>
      <p:sp>
        <p:nvSpPr>
          <p:cNvPr id="5" name="Title 1"/>
          <p:cNvSpPr>
            <a:spLocks noGrp="1"/>
          </p:cNvSpPr>
          <p:nvPr>
            <p:ph type="body" idx="1"/>
          </p:nvPr>
        </p:nvSpPr>
        <p:spPr>
          <a:xfrm>
            <a:off x="734602" y="1284270"/>
            <a:ext cx="7674795" cy="2311685"/>
          </a:xfrm>
        </p:spPr>
        <p:txBody>
          <a:bodyPr/>
          <a:lstStyle/>
          <a:p>
            <a:pPr marL="0" indent="0">
              <a:buNone/>
            </a:pPr>
            <a:r>
              <a:rPr lang="en-US" sz="2000" b="1" dirty="0" smtClean="0">
                <a:latin typeface="Calibri" panose="020F0502020204030204" pitchFamily="34" charset="0"/>
              </a:rPr>
              <a:t>Alicia </a:t>
            </a:r>
            <a:r>
              <a:rPr lang="en-US" sz="2000" b="1" dirty="0" err="1">
                <a:latin typeface="Calibri" panose="020F0502020204030204" pitchFamily="34" charset="0"/>
              </a:rPr>
              <a:t>Boccellari</a:t>
            </a:r>
            <a:r>
              <a:rPr lang="en-US" sz="2000" b="1" dirty="0">
                <a:latin typeface="Calibri" panose="020F0502020204030204" pitchFamily="34" charset="0"/>
              </a:rPr>
              <a:t>, Ph.D.</a:t>
            </a:r>
            <a:r>
              <a:rPr lang="en-US" sz="2000" dirty="0">
                <a:latin typeface="Calibri" panose="020F0502020204030204" pitchFamily="34" charset="0"/>
              </a:rPr>
              <a:t> </a:t>
            </a:r>
            <a:endParaRPr lang="en-US" sz="2000" dirty="0" smtClean="0">
              <a:latin typeface="Calibri" panose="020F0502020204030204" pitchFamily="34" charset="0"/>
            </a:endParaRPr>
          </a:p>
          <a:p>
            <a:pPr marL="0" indent="0">
              <a:buNone/>
            </a:pPr>
            <a:r>
              <a:rPr lang="en-US" sz="1800" dirty="0">
                <a:latin typeface="Calibri" panose="020F0502020204030204" pitchFamily="34" charset="0"/>
              </a:rPr>
              <a:t>Alicia </a:t>
            </a:r>
            <a:r>
              <a:rPr lang="en-US" sz="1800" dirty="0" err="1">
                <a:latin typeface="Calibri" panose="020F0502020204030204" pitchFamily="34" charset="0"/>
              </a:rPr>
              <a:t>Boccellari</a:t>
            </a:r>
            <a:r>
              <a:rPr lang="en-US" sz="1800" dirty="0">
                <a:latin typeface="Calibri" panose="020F0502020204030204" pitchFamily="34" charset="0"/>
              </a:rPr>
              <a:t>, Ph.D. </a:t>
            </a:r>
            <a:r>
              <a:rPr lang="en-US" sz="1800" dirty="0" smtClean="0">
                <a:latin typeface="Calibri" panose="020F0502020204030204" pitchFamily="34" charset="0"/>
              </a:rPr>
              <a:t>is </a:t>
            </a:r>
            <a:r>
              <a:rPr lang="en-US" sz="1800" dirty="0">
                <a:latin typeface="Calibri" panose="020F0502020204030204" pitchFamily="34" charset="0"/>
              </a:rPr>
              <a:t>a Clinical Professor of Clinical Psychiatry and the Chief Psychologist in the UCSF Department of Psychiatry, Zuckerberg San Francisco General Hospital (ZSFG).  She is also the Director of the Trauma Recovery Center (TRC).  The TRC is designed to provide comprehensive mental health, case management and psychosocial services to survivors of violent crime.  In addition, Dr. </a:t>
            </a:r>
            <a:r>
              <a:rPr lang="en-US" sz="1800" dirty="0" err="1">
                <a:latin typeface="Calibri" panose="020F0502020204030204" pitchFamily="34" charset="0"/>
              </a:rPr>
              <a:t>Boccellari</a:t>
            </a:r>
            <a:r>
              <a:rPr lang="en-US" sz="1800" dirty="0">
                <a:latin typeface="Calibri" panose="020F0502020204030204" pitchFamily="34" charset="0"/>
              </a:rPr>
              <a:t> has been working with the California State Legislature to replicate the TRC evidence-based model of care in 10 other cities in California.  The UCSF TRC model is also currently being replicated in Ohio. </a:t>
            </a:r>
            <a:endParaRPr lang="en-US" sz="1800" b="1" dirty="0">
              <a:latin typeface="Calibri" panose="020F0502020204030204" pitchFamily="34" charset="0"/>
            </a:endParaRPr>
          </a:p>
        </p:txBody>
      </p:sp>
    </p:spTree>
    <p:extLst>
      <p:ext uri="{BB962C8B-B14F-4D97-AF65-F5344CB8AC3E}">
        <p14:creationId xmlns:p14="http://schemas.microsoft.com/office/powerpoint/2010/main" val="32077831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600200" y="285750"/>
            <a:ext cx="5429250" cy="857250"/>
          </a:xfrm>
        </p:spPr>
        <p:txBody>
          <a:bodyPr/>
          <a:lstStyle/>
          <a:p>
            <a:r>
              <a:rPr lang="en-US" sz="2400" dirty="0">
                <a:solidFill>
                  <a:schemeClr val="bg1"/>
                </a:solidFill>
                <a:cs typeface="Times New Roman" pitchFamily="18" charset="0"/>
              </a:rPr>
              <a:t>Engagement, Tracking &amp; Outreach</a:t>
            </a:r>
            <a:endParaRPr lang="en-US" sz="2400" dirty="0"/>
          </a:p>
        </p:txBody>
      </p:sp>
      <p:sp>
        <p:nvSpPr>
          <p:cNvPr id="44035" name="Content Placeholder 2"/>
          <p:cNvSpPr>
            <a:spLocks noGrp="1"/>
          </p:cNvSpPr>
          <p:nvPr>
            <p:ph idx="1"/>
          </p:nvPr>
        </p:nvSpPr>
        <p:spPr>
          <a:xfrm>
            <a:off x="990600" y="1485900"/>
            <a:ext cx="7150100" cy="2971800"/>
          </a:xfrm>
        </p:spPr>
        <p:txBody>
          <a:bodyPr/>
          <a:lstStyle/>
          <a:p>
            <a:pPr eaLnBrk="1" fontAlgn="auto" hangingPunct="1">
              <a:spcAft>
                <a:spcPts val="0"/>
              </a:spcAft>
              <a:buClr>
                <a:prstClr val="white"/>
              </a:buClr>
              <a:buFont typeface="Arial" pitchFamily="34" charset="0"/>
              <a:buChar char="•"/>
            </a:pPr>
            <a:r>
              <a:rPr kumimoji="0" lang="en-US" kern="1200" dirty="0">
                <a:solidFill>
                  <a:prstClr val="white"/>
                </a:solidFill>
                <a:latin typeface="Calibri"/>
                <a:cs typeface="Times New Roman" pitchFamily="18" charset="0"/>
              </a:rPr>
              <a:t>Many victims feel ashamed about entering therapy and/or avoid trauma reminders.</a:t>
            </a:r>
            <a:endParaRPr kumimoji="0" lang="en-US" kern="1200" dirty="0">
              <a:solidFill>
                <a:prstClr val="white"/>
              </a:solidFill>
              <a:latin typeface="Calibri"/>
              <a:cs typeface="Arial" charset="0"/>
            </a:endParaRPr>
          </a:p>
          <a:p>
            <a:pPr eaLnBrk="1" fontAlgn="auto" hangingPunct="1">
              <a:spcAft>
                <a:spcPts val="0"/>
              </a:spcAft>
              <a:buClr>
                <a:prstClr val="white"/>
              </a:buClr>
              <a:buFont typeface="Arial" pitchFamily="34" charset="0"/>
              <a:buChar char="•"/>
            </a:pPr>
            <a:r>
              <a:rPr kumimoji="0" lang="en-US" kern="1200" dirty="0">
                <a:solidFill>
                  <a:prstClr val="white"/>
                </a:solidFill>
                <a:latin typeface="Calibri"/>
                <a:cs typeface="Times New Roman" pitchFamily="18" charset="0"/>
              </a:rPr>
              <a:t>We work with them on what is most important to them first until rapport is built.</a:t>
            </a:r>
            <a:endParaRPr kumimoji="0" lang="en-US" kern="1200" dirty="0">
              <a:solidFill>
                <a:prstClr val="white"/>
              </a:solidFill>
              <a:latin typeface="Calibri"/>
              <a:cs typeface="Arial" charset="0"/>
            </a:endParaRPr>
          </a:p>
          <a:p>
            <a:pPr eaLnBrk="1" fontAlgn="auto" hangingPunct="1">
              <a:spcAft>
                <a:spcPts val="0"/>
              </a:spcAft>
              <a:buClr>
                <a:prstClr val="white"/>
              </a:buClr>
              <a:buFont typeface="Arial" pitchFamily="34" charset="0"/>
              <a:buChar char="•"/>
            </a:pPr>
            <a:r>
              <a:rPr kumimoji="0" lang="en-US" kern="1200" dirty="0">
                <a:solidFill>
                  <a:prstClr val="white"/>
                </a:solidFill>
                <a:latin typeface="Calibri"/>
                <a:cs typeface="Times New Roman" pitchFamily="18" charset="0"/>
              </a:rPr>
              <a:t>We will see them at the hospital, at their home, or in their community (including homeless encampments, shelters, etc.).</a:t>
            </a:r>
            <a:endParaRPr kumimoji="0" lang="en-US" kern="1200" dirty="0">
              <a:solidFill>
                <a:prstClr val="white"/>
              </a:solidFill>
              <a:latin typeface="Calibri"/>
              <a:cs typeface="Arial" charset="0"/>
            </a:endParaRPr>
          </a:p>
        </p:txBody>
      </p:sp>
    </p:spTree>
    <p:extLst>
      <p:ext uri="{BB962C8B-B14F-4D97-AF65-F5344CB8AC3E}">
        <p14:creationId xmlns:p14="http://schemas.microsoft.com/office/powerpoint/2010/main" val="3263513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600200" y="285750"/>
            <a:ext cx="4343400" cy="857250"/>
          </a:xfrm>
        </p:spPr>
        <p:txBody>
          <a:bodyPr/>
          <a:lstStyle/>
          <a:p>
            <a:r>
              <a:rPr lang="en-US" sz="2400" dirty="0">
                <a:solidFill>
                  <a:schemeClr val="bg1"/>
                </a:solidFill>
                <a:cs typeface="Times New Roman" pitchFamily="18" charset="0"/>
              </a:rPr>
              <a:t>Summary Results</a:t>
            </a:r>
            <a:endParaRPr lang="en-US" sz="2400" dirty="0"/>
          </a:p>
        </p:txBody>
      </p:sp>
      <p:sp>
        <p:nvSpPr>
          <p:cNvPr id="44035" name="Content Placeholder 2"/>
          <p:cNvSpPr>
            <a:spLocks noGrp="1"/>
          </p:cNvSpPr>
          <p:nvPr>
            <p:ph idx="1"/>
          </p:nvPr>
        </p:nvSpPr>
        <p:spPr>
          <a:xfrm>
            <a:off x="901700" y="1498600"/>
            <a:ext cx="7302500" cy="3302000"/>
          </a:xfrm>
        </p:spPr>
        <p:txBody>
          <a:bodyPr/>
          <a:lstStyle/>
          <a:p>
            <a:pPr eaLnBrk="1" fontAlgn="auto" hangingPunct="1">
              <a:spcAft>
                <a:spcPts val="0"/>
              </a:spcAft>
              <a:buClr>
                <a:prstClr val="white"/>
              </a:buClr>
              <a:buFont typeface="Arial" pitchFamily="34" charset="0"/>
              <a:buChar char="•"/>
            </a:pPr>
            <a:r>
              <a:rPr kumimoji="0" lang="en-US" sz="2250" kern="1200" dirty="0">
                <a:solidFill>
                  <a:prstClr val="white"/>
                </a:solidFill>
                <a:latin typeface="Calibri"/>
                <a:cs typeface="Times New Roman" pitchFamily="18" charset="0"/>
              </a:rPr>
              <a:t>77% of survivors receiving TRC services engaged in mental health services when compared to 34% in customary care</a:t>
            </a:r>
          </a:p>
          <a:p>
            <a:pPr eaLnBrk="1" fontAlgn="auto" hangingPunct="1">
              <a:spcAft>
                <a:spcPts val="0"/>
              </a:spcAft>
              <a:buClr>
                <a:prstClr val="white"/>
              </a:buClr>
              <a:buFont typeface="Arial" pitchFamily="34" charset="0"/>
              <a:buChar char="•"/>
            </a:pPr>
            <a:r>
              <a:rPr kumimoji="0" lang="en-US" sz="2250" kern="1200" dirty="0">
                <a:solidFill>
                  <a:prstClr val="white"/>
                </a:solidFill>
                <a:latin typeface="Calibri"/>
                <a:cs typeface="Times New Roman" pitchFamily="18" charset="0"/>
              </a:rPr>
              <a:t>Increased the rate by which sexual assault survivors received mental health services from 6% to 71%</a:t>
            </a:r>
          </a:p>
          <a:p>
            <a:pPr eaLnBrk="1" fontAlgn="auto" hangingPunct="1">
              <a:spcAft>
                <a:spcPts val="0"/>
              </a:spcAft>
              <a:buClr>
                <a:prstClr val="white"/>
              </a:buClr>
              <a:buFont typeface="Arial" pitchFamily="34" charset="0"/>
              <a:buChar char="•"/>
            </a:pPr>
            <a:r>
              <a:rPr kumimoji="0" lang="en-US" sz="2250" kern="1200" dirty="0">
                <a:solidFill>
                  <a:prstClr val="white"/>
                </a:solidFill>
                <a:latin typeface="Calibri"/>
                <a:cs typeface="Times New Roman" pitchFamily="18" charset="0"/>
              </a:rPr>
              <a:t>88% of clients reported an improvement in day-to-day functioning</a:t>
            </a:r>
          </a:p>
          <a:p>
            <a:pPr eaLnBrk="1" fontAlgn="auto" hangingPunct="1">
              <a:spcAft>
                <a:spcPts val="0"/>
              </a:spcAft>
              <a:buClr>
                <a:prstClr val="white"/>
              </a:buClr>
              <a:buFont typeface="Arial" pitchFamily="34" charset="0"/>
              <a:buChar char="•"/>
            </a:pPr>
            <a:r>
              <a:rPr kumimoji="0" lang="en-US" sz="2250" kern="1200" dirty="0">
                <a:solidFill>
                  <a:prstClr val="white"/>
                </a:solidFill>
                <a:latin typeface="Calibri"/>
                <a:cs typeface="Times New Roman" pitchFamily="18" charset="0"/>
              </a:rPr>
              <a:t>87% of clients reported an improvement in coping with alcohol and drug problems</a:t>
            </a:r>
            <a:endParaRPr kumimoji="0" lang="en-US" sz="2250" kern="1200" dirty="0">
              <a:solidFill>
                <a:prstClr val="white"/>
              </a:solidFill>
              <a:latin typeface="Calibri"/>
              <a:cs typeface="Arial" charset="0"/>
            </a:endParaRPr>
          </a:p>
          <a:p>
            <a:pPr marL="0" indent="0">
              <a:buClr>
                <a:schemeClr val="tx1"/>
              </a:buClr>
              <a:buNone/>
            </a:pPr>
            <a:endParaRPr lang="en-US" dirty="0">
              <a:cs typeface="Arial" charset="0"/>
            </a:endParaRPr>
          </a:p>
        </p:txBody>
      </p:sp>
    </p:spTree>
    <p:extLst>
      <p:ext uri="{BB962C8B-B14F-4D97-AF65-F5344CB8AC3E}">
        <p14:creationId xmlns:p14="http://schemas.microsoft.com/office/powerpoint/2010/main" val="4435431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z="2400" dirty="0">
                <a:solidFill>
                  <a:schemeClr val="bg1"/>
                </a:solidFill>
                <a:cs typeface="Times New Roman" pitchFamily="18" charset="0"/>
              </a:rPr>
              <a:t>Summary Results, continued:</a:t>
            </a:r>
            <a:endParaRPr lang="en-US" sz="2400" dirty="0"/>
          </a:p>
        </p:txBody>
      </p:sp>
      <p:sp>
        <p:nvSpPr>
          <p:cNvPr id="44035" name="Content Placeholder 2"/>
          <p:cNvSpPr>
            <a:spLocks noGrp="1"/>
          </p:cNvSpPr>
          <p:nvPr>
            <p:ph idx="1"/>
          </p:nvPr>
        </p:nvSpPr>
        <p:spPr>
          <a:xfrm>
            <a:off x="1600200" y="1485900"/>
            <a:ext cx="6115050" cy="2800350"/>
          </a:xfrm>
        </p:spPr>
        <p:txBody>
          <a:bodyPr/>
          <a:lstStyle/>
          <a:p>
            <a:pPr>
              <a:buClr>
                <a:schemeClr val="tx1"/>
              </a:buClr>
            </a:pPr>
            <a:r>
              <a:rPr lang="en-US" dirty="0">
                <a:latin typeface="Calibri" panose="020F0502020204030204" pitchFamily="34" charset="0"/>
                <a:cs typeface="Times New Roman" pitchFamily="18" charset="0"/>
              </a:rPr>
              <a:t>PTSD symptoms decreased by 38% over 16 TRC sessions</a:t>
            </a:r>
          </a:p>
          <a:p>
            <a:pPr>
              <a:buClr>
                <a:schemeClr val="tx1"/>
              </a:buClr>
            </a:pPr>
            <a:r>
              <a:rPr lang="en-US" dirty="0">
                <a:latin typeface="Calibri" panose="020F0502020204030204" pitchFamily="34" charset="0"/>
                <a:cs typeface="Times New Roman" pitchFamily="18" charset="0"/>
              </a:rPr>
              <a:t>Depression decreased by 52% over 16 TRC sessions</a:t>
            </a:r>
          </a:p>
          <a:p>
            <a:pPr>
              <a:buClr>
                <a:schemeClr val="tx1"/>
              </a:buClr>
            </a:pPr>
            <a:r>
              <a:rPr lang="en-US" dirty="0">
                <a:latin typeface="Calibri" panose="020F0502020204030204" pitchFamily="34" charset="0"/>
                <a:cs typeface="Times New Roman" pitchFamily="18" charset="0"/>
              </a:rPr>
              <a:t>The </a:t>
            </a:r>
            <a:r>
              <a:rPr lang="en-US" dirty="0" smtClean="0">
                <a:latin typeface="Calibri" panose="020F0502020204030204" pitchFamily="34" charset="0"/>
                <a:cs typeface="Times New Roman" pitchFamily="18" charset="0"/>
              </a:rPr>
              <a:t>TRC </a:t>
            </a:r>
            <a:r>
              <a:rPr lang="en-US" dirty="0">
                <a:latin typeface="Calibri" panose="020F0502020204030204" pitchFamily="34" charset="0"/>
                <a:cs typeface="Times New Roman" pitchFamily="18" charset="0"/>
              </a:rPr>
              <a:t>model costs 34% less than customary </a:t>
            </a:r>
            <a:r>
              <a:rPr lang="en-US" dirty="0" smtClean="0">
                <a:latin typeface="Calibri" panose="020F0502020204030204" pitchFamily="34" charset="0"/>
                <a:cs typeface="Times New Roman" pitchFamily="18" charset="0"/>
              </a:rPr>
              <a:t>care</a:t>
            </a:r>
            <a:endParaRPr lang="en-US" dirty="0">
              <a:latin typeface="Calibri" panose="020F0502020204030204" pitchFamily="34" charset="0"/>
              <a:cs typeface="Arial" charset="0"/>
            </a:endParaRPr>
          </a:p>
        </p:txBody>
      </p:sp>
    </p:spTree>
    <p:extLst>
      <p:ext uri="{BB962C8B-B14F-4D97-AF65-F5344CB8AC3E}">
        <p14:creationId xmlns:p14="http://schemas.microsoft.com/office/powerpoint/2010/main" val="1898014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Calibri" panose="020F0502020204030204" pitchFamily="34" charset="0"/>
              </a:rPr>
              <a:t>Lake County CIT</a:t>
            </a:r>
            <a:endParaRPr lang="en-US" sz="4000" b="1" dirty="0">
              <a:latin typeface="Calibri" panose="020F0502020204030204" pitchFamily="34" charset="0"/>
            </a:endParaRPr>
          </a:p>
        </p:txBody>
      </p:sp>
      <p:sp>
        <p:nvSpPr>
          <p:cNvPr id="5" name="Title 1"/>
          <p:cNvSpPr txBox="1">
            <a:spLocks noGrp="1"/>
          </p:cNvSpPr>
          <p:nvPr>
            <p:ph type="body" idx="1"/>
          </p:nvPr>
        </p:nvSpPr>
        <p:spPr>
          <a:xfrm>
            <a:off x="3544312" y="1193800"/>
            <a:ext cx="5142487" cy="2124753"/>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1pPr>
            <a:lvl2pPr marL="742950" marR="0" lvl="1" indent="-107950" algn="l" rtl="0">
              <a:lnSpc>
                <a:spcPct val="100000"/>
              </a:lnSpc>
              <a:spcBef>
                <a:spcPts val="56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3pPr>
            <a:lvl4pPr marL="1600200" marR="0" lvl="3"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4pPr>
            <a:lvl5pPr marL="2057400" marR="0" lvl="4"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Font typeface="Arial"/>
              <a:buChar char="•"/>
              <a:defRPr sz="1400" b="0" i="0" u="none" strike="noStrike" cap="none">
                <a:solidFill>
                  <a:srgbClr val="000000"/>
                </a:solidFill>
                <a:latin typeface="Arial"/>
                <a:ea typeface="Arial"/>
                <a:cs typeface="Arial"/>
                <a:sym typeface="Arial"/>
              </a:defRPr>
            </a:lvl9pPr>
          </a:lstStyle>
          <a:p>
            <a:pPr marL="0" indent="0">
              <a:buNone/>
            </a:pPr>
            <a:r>
              <a:rPr lang="en-US" sz="2000" b="1" dirty="0">
                <a:latin typeface="Calibri" panose="020F0502020204030204" pitchFamily="34" charset="0"/>
              </a:rPr>
              <a:t>Sgt. Keith Kaiser</a:t>
            </a:r>
          </a:p>
          <a:p>
            <a:pPr marL="0" indent="0">
              <a:buNone/>
            </a:pPr>
            <a:r>
              <a:rPr lang="en-US" sz="1800" dirty="0" smtClean="0">
                <a:latin typeface="Calibri" panose="020F0502020204030204" pitchFamily="34" charset="0"/>
              </a:rPr>
              <a:t>Keith </a:t>
            </a:r>
            <a:r>
              <a:rPr lang="en-US" sz="1800" dirty="0">
                <a:latin typeface="Calibri" panose="020F0502020204030204" pitchFamily="34" charset="0"/>
              </a:rPr>
              <a:t>Kaiser is a Sergeant with the Lake County Illinois Sheriff’s Office.  He has been a police officer for 16 years and has served in numerous positions throughout the Sheriff’s Office.  Keith obtained a Master of Science degree from Lewis University in Public Safety Administration.  Last November, Keith was appointed to the Sheriff’s position of Director of Training and Crisis Intervention Team Coordinator.  </a:t>
            </a:r>
            <a:br>
              <a:rPr lang="en-US" sz="1800" dirty="0">
                <a:latin typeface="Calibri" panose="020F0502020204030204" pitchFamily="34" charset="0"/>
              </a:rPr>
            </a:br>
            <a:endParaRPr lang="en-US" sz="1800" b="1" dirty="0">
              <a:latin typeface="Calibri" panose="020F050202020403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33" y="1570673"/>
            <a:ext cx="3244350" cy="1824947"/>
          </a:xfrm>
          <a:prstGeom prst="rect">
            <a:avLst/>
          </a:prstGeom>
        </p:spPr>
      </p:pic>
    </p:spTree>
    <p:extLst>
      <p:ext uri="{BB962C8B-B14F-4D97-AF65-F5344CB8AC3E}">
        <p14:creationId xmlns:p14="http://schemas.microsoft.com/office/powerpoint/2010/main" val="38453388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892" y="765324"/>
            <a:ext cx="8245162" cy="1106260"/>
          </a:xfrm>
        </p:spPr>
        <p:txBody>
          <a:bodyPr/>
          <a:lstStyle/>
          <a:p>
            <a:r>
              <a:rPr lang="en-US" dirty="0"/>
              <a:t>Lake county sheriff’s office	</a:t>
            </a:r>
            <a:br>
              <a:rPr lang="en-US" dirty="0"/>
            </a:br>
            <a:r>
              <a:rPr lang="en-US" sz="1800" dirty="0"/>
              <a:t>Crisis intervention team program</a:t>
            </a:r>
          </a:p>
        </p:txBody>
      </p:sp>
      <p:sp>
        <p:nvSpPr>
          <p:cNvPr id="3" name="Subtitle 2"/>
          <p:cNvSpPr>
            <a:spLocks noGrp="1"/>
          </p:cNvSpPr>
          <p:nvPr>
            <p:ph type="subTitle" idx="1"/>
          </p:nvPr>
        </p:nvSpPr>
        <p:spPr/>
        <p:txBody>
          <a:bodyPr>
            <a:normAutofit/>
          </a:bodyPr>
          <a:lstStyle/>
          <a:p>
            <a:r>
              <a:rPr lang="en-US" sz="1800" dirty="0">
                <a:solidFill>
                  <a:schemeClr val="bg1">
                    <a:lumMod val="50000"/>
                  </a:schemeClr>
                </a:solidFill>
              </a:rPr>
              <a:t>Keith Kaiser </a:t>
            </a:r>
          </a:p>
        </p:txBody>
      </p:sp>
      <p:pic>
        <p:nvPicPr>
          <p:cNvPr id="6" name="Picture 5"/>
          <p:cNvPicPr>
            <a:picLocks noChangeAspect="1"/>
          </p:cNvPicPr>
          <p:nvPr/>
        </p:nvPicPr>
        <p:blipFill>
          <a:blip r:embed="rId3"/>
          <a:stretch>
            <a:fillRect/>
          </a:stretch>
        </p:blipFill>
        <p:spPr>
          <a:xfrm>
            <a:off x="1503871" y="2495551"/>
            <a:ext cx="6150769" cy="20502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stretch>
            <a:fillRect/>
          </a:stretch>
        </p:blipFill>
        <p:spPr>
          <a:xfrm>
            <a:off x="6137310" y="130300"/>
            <a:ext cx="2790958" cy="2702955"/>
          </a:xfrm>
          <a:prstGeom prst="rect">
            <a:avLst/>
          </a:prstGeom>
        </p:spPr>
      </p:pic>
    </p:spTree>
    <p:extLst>
      <p:ext uri="{BB962C8B-B14F-4D97-AF65-F5344CB8AC3E}">
        <p14:creationId xmlns:p14="http://schemas.microsoft.com/office/powerpoint/2010/main" val="3903671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5" y="597037"/>
            <a:ext cx="8272212" cy="741249"/>
          </a:xfrm>
        </p:spPr>
        <p:txBody>
          <a:bodyPr/>
          <a:lstStyle/>
          <a:p>
            <a:r>
              <a:rPr lang="en-US" dirty="0"/>
              <a:t>Lake County, Illinois Demographics</a:t>
            </a:r>
          </a:p>
        </p:txBody>
      </p:sp>
      <p:sp>
        <p:nvSpPr>
          <p:cNvPr id="8" name="Content Placeholder 7"/>
          <p:cNvSpPr>
            <a:spLocks noGrp="1"/>
          </p:cNvSpPr>
          <p:nvPr>
            <p:ph sz="half" idx="1"/>
          </p:nvPr>
        </p:nvSpPr>
        <p:spPr>
          <a:xfrm>
            <a:off x="435895" y="1457021"/>
            <a:ext cx="4257821" cy="3571412"/>
          </a:xfrm>
        </p:spPr>
        <p:txBody>
          <a:bodyPr>
            <a:normAutofit lnSpcReduction="10000"/>
          </a:bodyPr>
          <a:lstStyle/>
          <a:p>
            <a:pPr lvl="2"/>
            <a:r>
              <a:rPr lang="en-US" dirty="0"/>
              <a:t>Northeast Corner of Illinois</a:t>
            </a:r>
          </a:p>
          <a:p>
            <a:pPr lvl="2"/>
            <a:r>
              <a:rPr lang="en-US" dirty="0"/>
              <a:t>Illinois 3</a:t>
            </a:r>
            <a:r>
              <a:rPr lang="en-US" baseline="30000" dirty="0"/>
              <a:t>rd</a:t>
            </a:r>
            <a:r>
              <a:rPr lang="en-US" dirty="0"/>
              <a:t> largest county</a:t>
            </a:r>
          </a:p>
          <a:p>
            <a:pPr lvl="3"/>
            <a:r>
              <a:rPr lang="en-US" dirty="0"/>
              <a:t>Population ~ 700,000 </a:t>
            </a:r>
          </a:p>
          <a:p>
            <a:pPr lvl="3"/>
            <a:r>
              <a:rPr lang="en-US" dirty="0"/>
              <a:t>Sheriff’s Office serves ~ 130,000</a:t>
            </a:r>
          </a:p>
          <a:p>
            <a:pPr lvl="3"/>
            <a:r>
              <a:rPr lang="en-US" dirty="0"/>
              <a:t>445 square miles</a:t>
            </a:r>
          </a:p>
          <a:p>
            <a:pPr lvl="2"/>
            <a:r>
              <a:rPr lang="en-US" dirty="0"/>
              <a:t>Diverse Communities</a:t>
            </a:r>
          </a:p>
          <a:p>
            <a:pPr lvl="3"/>
            <a:r>
              <a:rPr lang="en-US" dirty="0"/>
              <a:t>Wealthy communities – Median Household Income ~ $150,000</a:t>
            </a:r>
          </a:p>
          <a:p>
            <a:pPr lvl="3"/>
            <a:r>
              <a:rPr lang="en-US" dirty="0"/>
              <a:t>Underprivileged communities – Median Household Income ~ $38,000</a:t>
            </a:r>
          </a:p>
          <a:p>
            <a:pPr lvl="2"/>
            <a:r>
              <a:rPr lang="en-US" dirty="0"/>
              <a:t>Veteran Population ~ 34,000</a:t>
            </a:r>
          </a:p>
          <a:p>
            <a:pPr lvl="2"/>
            <a:r>
              <a:rPr lang="en-US" dirty="0"/>
              <a:t>Homeless Population ~ 300 (Point in Time Count)</a:t>
            </a:r>
          </a:p>
          <a:p>
            <a:pPr lvl="2"/>
            <a:r>
              <a:rPr lang="en-US" dirty="0"/>
              <a:t>County Poverty Rate ~ 9%</a:t>
            </a:r>
          </a:p>
          <a:p>
            <a:pPr lvl="2"/>
            <a:r>
              <a:rPr lang="en-US" dirty="0"/>
              <a:t>Sheriff’s Office ~ 580 Employees</a:t>
            </a:r>
          </a:p>
          <a:p>
            <a:pPr lvl="4"/>
            <a:r>
              <a:rPr lang="en-US" dirty="0"/>
              <a:t>~ 200 Law Enforcement</a:t>
            </a:r>
          </a:p>
          <a:p>
            <a:pPr lvl="4"/>
            <a:r>
              <a:rPr lang="en-US" dirty="0"/>
              <a:t>~ 200 Corrections Officers</a:t>
            </a:r>
          </a:p>
          <a:p>
            <a:pPr lvl="2"/>
            <a:r>
              <a:rPr lang="en-US" dirty="0"/>
              <a:t>1,350 Law Enforcement Officers in Lake County</a:t>
            </a:r>
          </a:p>
        </p:txBody>
      </p:sp>
      <p:pic>
        <p:nvPicPr>
          <p:cNvPr id="7" name="Picture 6"/>
          <p:cNvPicPr>
            <a:picLocks noChangeAspect="1"/>
          </p:cNvPicPr>
          <p:nvPr/>
        </p:nvPicPr>
        <p:blipFill>
          <a:blip r:embed="rId3"/>
          <a:stretch>
            <a:fillRect/>
          </a:stretch>
        </p:blipFill>
        <p:spPr>
          <a:xfrm>
            <a:off x="7682726" y="503034"/>
            <a:ext cx="887984" cy="859985"/>
          </a:xfrm>
          <a:prstGeom prst="rect">
            <a:avLst/>
          </a:prstGeom>
        </p:spPr>
      </p:pic>
      <p:pic>
        <p:nvPicPr>
          <p:cNvPr id="9" name="Content Placeholder 8"/>
          <p:cNvPicPr>
            <a:picLocks noGrp="1" noChangeAspect="1"/>
          </p:cNvPicPr>
          <p:nvPr>
            <p:ph sz="half" idx="2"/>
          </p:nvPr>
        </p:nvPicPr>
        <p:blipFill>
          <a:blip r:embed="rId4"/>
          <a:stretch>
            <a:fillRect/>
          </a:stretch>
        </p:blipFill>
        <p:spPr>
          <a:xfrm>
            <a:off x="4666165" y="1457021"/>
            <a:ext cx="3460553" cy="3460553"/>
          </a:xfrm>
        </p:spPr>
      </p:pic>
    </p:spTree>
    <p:extLst>
      <p:ext uri="{BB962C8B-B14F-4D97-AF65-F5344CB8AC3E}">
        <p14:creationId xmlns:p14="http://schemas.microsoft.com/office/powerpoint/2010/main" val="5442440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Lake County Sheriff’s Office</a:t>
            </a:r>
            <a:br>
              <a:rPr lang="en-US" dirty="0"/>
            </a:br>
            <a:r>
              <a:rPr lang="en-US" sz="1500" dirty="0"/>
              <a:t>CRISIS INTERVENTOIN TEAM PROGRAM</a:t>
            </a:r>
          </a:p>
        </p:txBody>
      </p:sp>
      <p:sp>
        <p:nvSpPr>
          <p:cNvPr id="3" name="Content Placeholder 2"/>
          <p:cNvSpPr>
            <a:spLocks noGrp="1"/>
          </p:cNvSpPr>
          <p:nvPr>
            <p:ph sz="half" idx="1"/>
          </p:nvPr>
        </p:nvSpPr>
        <p:spPr>
          <a:xfrm>
            <a:off x="485962" y="1830330"/>
            <a:ext cx="8172078" cy="2724785"/>
          </a:xfrm>
        </p:spPr>
        <p:txBody>
          <a:bodyPr>
            <a:normAutofit fontScale="92500" lnSpcReduction="10000"/>
          </a:bodyPr>
          <a:lstStyle/>
          <a:p>
            <a:pPr marL="0" indent="0" algn="ctr">
              <a:buNone/>
            </a:pPr>
            <a:r>
              <a:rPr lang="en-US" sz="4050" dirty="0"/>
              <a:t>CRISIS INTERVENTION</a:t>
            </a:r>
          </a:p>
          <a:p>
            <a:pPr marL="0" indent="0" algn="ctr">
              <a:buNone/>
            </a:pPr>
            <a:r>
              <a:rPr lang="en-US" sz="4050" dirty="0"/>
              <a:t>&amp;</a:t>
            </a:r>
          </a:p>
          <a:p>
            <a:pPr marL="0" indent="0" algn="ctr">
              <a:buNone/>
            </a:pPr>
            <a:r>
              <a:rPr lang="en-US" sz="4050" dirty="0"/>
              <a:t>CRISIS INTERVENTION TEAM TRAINING</a:t>
            </a:r>
          </a:p>
          <a:p>
            <a:pPr marL="0" indent="0" algn="ctr">
              <a:buNone/>
            </a:pPr>
            <a:endParaRPr lang="en-US" dirty="0"/>
          </a:p>
        </p:txBody>
      </p:sp>
      <p:pic>
        <p:nvPicPr>
          <p:cNvPr id="6" name="Picture 5"/>
          <p:cNvPicPr>
            <a:picLocks noChangeAspect="1"/>
          </p:cNvPicPr>
          <p:nvPr/>
        </p:nvPicPr>
        <p:blipFill>
          <a:blip r:embed="rId3"/>
          <a:stretch>
            <a:fillRect/>
          </a:stretch>
        </p:blipFill>
        <p:spPr>
          <a:xfrm>
            <a:off x="7656016" y="503034"/>
            <a:ext cx="887984" cy="859985"/>
          </a:xfrm>
          <a:prstGeom prst="rect">
            <a:avLst/>
          </a:prstGeom>
        </p:spPr>
      </p:pic>
    </p:spTree>
    <p:extLst>
      <p:ext uri="{BB962C8B-B14F-4D97-AF65-F5344CB8AC3E}">
        <p14:creationId xmlns:p14="http://schemas.microsoft.com/office/powerpoint/2010/main" val="7479229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4954" y="854292"/>
            <a:ext cx="3319560" cy="3831668"/>
          </a:xfrm>
          <a:prstGeom prst="rect">
            <a:avLst/>
          </a:prstGeom>
        </p:spPr>
      </p:pic>
      <p:pic>
        <p:nvPicPr>
          <p:cNvPr id="3" name="Picture 2"/>
          <p:cNvPicPr>
            <a:picLocks noChangeAspect="1"/>
          </p:cNvPicPr>
          <p:nvPr/>
        </p:nvPicPr>
        <p:blipFill>
          <a:blip r:embed="rId4"/>
          <a:stretch>
            <a:fillRect/>
          </a:stretch>
        </p:blipFill>
        <p:spPr>
          <a:xfrm>
            <a:off x="7504349" y="3432536"/>
            <a:ext cx="887984" cy="859985"/>
          </a:xfrm>
          <a:prstGeom prst="rect">
            <a:avLst/>
          </a:prstGeom>
        </p:spPr>
      </p:pic>
      <p:sp>
        <p:nvSpPr>
          <p:cNvPr id="5" name="TextBox 4"/>
          <p:cNvSpPr txBox="1"/>
          <p:nvPr/>
        </p:nvSpPr>
        <p:spPr>
          <a:xfrm>
            <a:off x="451739" y="528710"/>
            <a:ext cx="4813788" cy="4247317"/>
          </a:xfrm>
          <a:prstGeom prst="rect">
            <a:avLst/>
          </a:prstGeom>
          <a:noFill/>
        </p:spPr>
        <p:txBody>
          <a:bodyPr wrap="square" rtlCol="0">
            <a:spAutoFit/>
          </a:bodyPr>
          <a:lstStyle/>
          <a:p>
            <a:pPr algn="ctr" defTabSz="342900"/>
            <a:r>
              <a:rPr lang="en-US" sz="1350" kern="1200" dirty="0">
                <a:solidFill>
                  <a:prstClr val="black"/>
                </a:solidFill>
                <a:latin typeface="Gill Sans MT" panose="020B0502020104020203"/>
                <a:ea typeface="+mn-ea"/>
                <a:cs typeface="+mn-cs"/>
              </a:rPr>
              <a:t>OUR PROBLEMS: </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National studies estimate 10% of law enforcement activities encounter persons with mental disorders.  </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Lake County Sheriff’s Office ~20,000 encounters / year with persons with mental disorders.</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Incarceration: </a:t>
            </a:r>
          </a:p>
          <a:p>
            <a:pPr defTabSz="342900"/>
            <a:r>
              <a:rPr lang="en-US" sz="1350" kern="1200" dirty="0">
                <a:solidFill>
                  <a:prstClr val="black"/>
                </a:solidFill>
                <a:latin typeface="Gill Sans MT" panose="020B0502020104020203"/>
                <a:ea typeface="+mn-ea"/>
                <a:cs typeface="+mn-cs"/>
              </a:rPr>
              <a:t>15% have a </a:t>
            </a:r>
            <a:r>
              <a:rPr lang="en-US" sz="1350" u="sng" kern="1200" dirty="0">
                <a:solidFill>
                  <a:prstClr val="black"/>
                </a:solidFill>
                <a:latin typeface="Gill Sans MT" panose="020B0502020104020203"/>
                <a:ea typeface="+mn-ea"/>
                <a:cs typeface="+mn-cs"/>
              </a:rPr>
              <a:t>serious</a:t>
            </a:r>
            <a:r>
              <a:rPr lang="en-US" sz="1350" kern="1200" dirty="0">
                <a:solidFill>
                  <a:prstClr val="black"/>
                </a:solidFill>
                <a:latin typeface="Gill Sans MT" panose="020B0502020104020203"/>
                <a:ea typeface="+mn-ea"/>
                <a:cs typeface="+mn-cs"/>
              </a:rPr>
              <a:t> mental disability (National Average)</a:t>
            </a:r>
          </a:p>
          <a:p>
            <a:pPr defTabSz="342900"/>
            <a:r>
              <a:rPr lang="en-US" sz="1350" kern="1200" dirty="0">
                <a:solidFill>
                  <a:prstClr val="black"/>
                </a:solidFill>
                <a:latin typeface="Gill Sans MT" panose="020B0502020104020203"/>
                <a:ea typeface="+mn-ea"/>
                <a:cs typeface="+mn-cs"/>
              </a:rPr>
              <a:t>41% recidivism rate within a 3 years period (Lake County Jail)</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CIT Program: </a:t>
            </a:r>
          </a:p>
          <a:p>
            <a:pPr defTabSz="342900"/>
            <a:r>
              <a:rPr lang="en-US" sz="1350" kern="1200" dirty="0">
                <a:solidFill>
                  <a:prstClr val="black"/>
                </a:solidFill>
                <a:latin typeface="Gill Sans MT" panose="020B0502020104020203"/>
                <a:ea typeface="+mn-ea"/>
                <a:cs typeface="+mn-cs"/>
              </a:rPr>
              <a:t>2005 – 16 Deputies - 4 Corrections Officers Trained</a:t>
            </a:r>
          </a:p>
          <a:p>
            <a:pPr defTabSz="342900"/>
            <a:r>
              <a:rPr lang="en-US" sz="1350" kern="1200" dirty="0">
                <a:solidFill>
                  <a:prstClr val="black"/>
                </a:solidFill>
                <a:latin typeface="Gill Sans MT" panose="020B0502020104020203"/>
                <a:ea typeface="+mn-ea"/>
                <a:cs typeface="+mn-cs"/>
              </a:rPr>
              <a:t>2014 – 4 Deputies - 1 Corrections Officer Trained</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The program was not utilized or implemented properly…</a:t>
            </a:r>
          </a:p>
          <a:p>
            <a:pPr defTabSz="342900"/>
            <a:endParaRPr lang="en-US" sz="1350" kern="1200" dirty="0">
              <a:solidFill>
                <a:prstClr val="black"/>
              </a:solidFill>
              <a:latin typeface="Gill Sans MT" panose="020B0502020104020203"/>
              <a:ea typeface="+mn-ea"/>
              <a:cs typeface="+mn-cs"/>
            </a:endParaRPr>
          </a:p>
          <a:p>
            <a:pPr defTabSz="342900"/>
            <a:r>
              <a:rPr lang="en-US" sz="1350" kern="1200" dirty="0">
                <a:solidFill>
                  <a:prstClr val="black"/>
                </a:solidFill>
                <a:latin typeface="Gill Sans MT" panose="020B0502020104020203"/>
                <a:ea typeface="+mn-ea"/>
                <a:cs typeface="+mn-cs"/>
              </a:rPr>
              <a:t>“You don’t know what you don’t know.”</a:t>
            </a:r>
          </a:p>
          <a:p>
            <a:pPr defTabSz="342900"/>
            <a:endParaRPr lang="en-US" sz="1350" kern="1200" dirty="0">
              <a:solidFill>
                <a:prstClr val="black"/>
              </a:solidFill>
              <a:latin typeface="Gill Sans MT" panose="020B0502020104020203"/>
              <a:ea typeface="+mn-ea"/>
              <a:cs typeface="+mn-cs"/>
            </a:endParaRPr>
          </a:p>
        </p:txBody>
      </p:sp>
    </p:spTree>
    <p:extLst>
      <p:ext uri="{BB962C8B-B14F-4D97-AF65-F5344CB8AC3E}">
        <p14:creationId xmlns:p14="http://schemas.microsoft.com/office/powerpoint/2010/main" val="3617457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8927" y="784163"/>
            <a:ext cx="4405746" cy="5286062"/>
          </a:xfrm>
          <a:prstGeom prst="rect">
            <a:avLst/>
          </a:prstGeom>
          <a:noFill/>
        </p:spPr>
        <p:txBody>
          <a:bodyPr wrap="square" rtlCol="0">
            <a:spAutoFit/>
          </a:bodyPr>
          <a:lstStyle/>
          <a:p>
            <a:pPr defTabSz="342900"/>
            <a:r>
              <a:rPr lang="en-US" sz="1350" kern="1200" dirty="0">
                <a:solidFill>
                  <a:prstClr val="black"/>
                </a:solidFill>
                <a:latin typeface="Gill Sans MT" panose="020B0502020104020203"/>
                <a:ea typeface="+mn-ea"/>
                <a:cs typeface="+mn-cs"/>
              </a:rPr>
              <a:t>WHAT HAVE WE DONE?  </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County Board appropriated $30,0000 for CIT Training</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Include municipal police in trainings</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Implemented policies and procedures for CIT situations</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A variety of employees are now CIT trained ~100</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Established partnerships with local organizations</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Educated the community in regards to Crisis Intervention</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JMHCP - $250,000 CIT Grant</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Train 395 officers throughout the county</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Track, evaluate, and follow-up with recipients of interventions</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Familiarize officers with behavioral health resources and behavioral health providers</a:t>
            </a: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p:txBody>
      </p:sp>
      <p:pic>
        <p:nvPicPr>
          <p:cNvPr id="6" name="Content Placeholder 4"/>
          <p:cNvPicPr>
            <a:picLocks noChangeAspect="1"/>
          </p:cNvPicPr>
          <p:nvPr/>
        </p:nvPicPr>
        <p:blipFill>
          <a:blip r:embed="rId3"/>
          <a:stretch>
            <a:fillRect/>
          </a:stretch>
        </p:blipFill>
        <p:spPr>
          <a:xfrm>
            <a:off x="219698" y="1347047"/>
            <a:ext cx="3967840" cy="264522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496374" y="1442035"/>
            <a:ext cx="1108318" cy="1073371"/>
          </a:xfrm>
          <a:prstGeom prst="rect">
            <a:avLst/>
          </a:prstGeom>
        </p:spPr>
      </p:pic>
    </p:spTree>
    <p:extLst>
      <p:ext uri="{BB962C8B-B14F-4D97-AF65-F5344CB8AC3E}">
        <p14:creationId xmlns:p14="http://schemas.microsoft.com/office/powerpoint/2010/main" val="2565601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764" y="453557"/>
            <a:ext cx="4405746" cy="5493812"/>
          </a:xfrm>
          <a:prstGeom prst="rect">
            <a:avLst/>
          </a:prstGeom>
          <a:noFill/>
        </p:spPr>
        <p:txBody>
          <a:bodyPr wrap="square" rtlCol="0">
            <a:spAutoFit/>
          </a:bodyPr>
          <a:lstStyle/>
          <a:p>
            <a:pPr defTabSz="342900"/>
            <a:r>
              <a:rPr lang="en-US" sz="1350" kern="1200" dirty="0">
                <a:solidFill>
                  <a:prstClr val="black"/>
                </a:solidFill>
                <a:latin typeface="Gill Sans MT" panose="020B0502020104020203"/>
                <a:ea typeface="+mn-ea"/>
                <a:cs typeface="+mn-cs"/>
              </a:rPr>
              <a:t>WHERE DO WE WANT TO BE…</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Reduce the incarceration of mentally ill and provide them with positive interventions and connections</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Track the identified Super </a:t>
            </a:r>
            <a:r>
              <a:rPr lang="en-US" sz="1350" kern="1200" dirty="0" smtClean="0">
                <a:solidFill>
                  <a:prstClr val="black"/>
                </a:solidFill>
                <a:latin typeface="Gill Sans MT" panose="020B0502020104020203"/>
                <a:ea typeface="+mn-ea"/>
                <a:cs typeface="+mn-cs"/>
              </a:rPr>
              <a:t>Utilizers</a:t>
            </a:r>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Establish a local ILETSB certified CIT Training Host</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Consistent CIT policies and procedures - county-wide</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Integrate mental health providers and community members into the Crisis Intervention </a:t>
            </a:r>
            <a:r>
              <a:rPr lang="en-US" sz="1350" u="sng" kern="1200" dirty="0">
                <a:solidFill>
                  <a:prstClr val="black"/>
                </a:solidFill>
                <a:latin typeface="Gill Sans MT" panose="020B0502020104020203"/>
                <a:ea typeface="+mn-ea"/>
                <a:cs typeface="+mn-cs"/>
              </a:rPr>
              <a:t>Team</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Open two-way communication with providers</a:t>
            </a:r>
          </a:p>
          <a:p>
            <a:pPr defTabSz="342900"/>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Develop a Mobile Response Team and Drop-In Centers</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Establish community follow-up services:</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Rides to treatment</a:t>
            </a:r>
          </a:p>
          <a:p>
            <a:pPr marL="557213" lvl="1"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Checks on truancy from appointments </a:t>
            </a:r>
          </a:p>
          <a:p>
            <a:pPr marL="214313" indent="-214313" defTabSz="342900">
              <a:buFont typeface="Arial" panose="020B0604020202020204" pitchFamily="34" charset="0"/>
              <a:buChar char="•"/>
            </a:pPr>
            <a:endParaRPr lang="en-US" sz="1350" kern="1200" dirty="0">
              <a:solidFill>
                <a:prstClr val="black"/>
              </a:solidFill>
              <a:latin typeface="Gill Sans MT" panose="020B0502020104020203"/>
              <a:ea typeface="+mn-ea"/>
              <a:cs typeface="+mn-cs"/>
            </a:endParaRPr>
          </a:p>
          <a:p>
            <a:pPr marL="214313" indent="-214313" defTabSz="342900">
              <a:buFont typeface="Arial" panose="020B0604020202020204" pitchFamily="34" charset="0"/>
              <a:buChar char="•"/>
            </a:pPr>
            <a:r>
              <a:rPr lang="en-US" sz="1350" kern="1200" dirty="0">
                <a:solidFill>
                  <a:prstClr val="black"/>
                </a:solidFill>
                <a:latin typeface="Gill Sans MT" panose="020B0502020104020203"/>
                <a:ea typeface="+mn-ea"/>
                <a:cs typeface="+mn-cs"/>
              </a:rPr>
              <a:t>Tracking and data evaluation - county-wide</a:t>
            </a: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a:p>
            <a:pPr defTabSz="342900"/>
            <a:endParaRPr lang="en-US" sz="1350" kern="1200" dirty="0">
              <a:solidFill>
                <a:prstClr val="black"/>
              </a:solidFill>
              <a:latin typeface="Gill Sans MT" panose="020B0502020104020203"/>
              <a:ea typeface="+mn-ea"/>
              <a:cs typeface="+mn-cs"/>
            </a:endParaRPr>
          </a:p>
        </p:txBody>
      </p:sp>
      <p:pic>
        <p:nvPicPr>
          <p:cNvPr id="2" name="Picture 1"/>
          <p:cNvPicPr>
            <a:picLocks noChangeAspect="1"/>
          </p:cNvPicPr>
          <p:nvPr/>
        </p:nvPicPr>
        <p:blipFill>
          <a:blip r:embed="rId3"/>
          <a:stretch>
            <a:fillRect/>
          </a:stretch>
        </p:blipFill>
        <p:spPr>
          <a:xfrm>
            <a:off x="5235937" y="1241065"/>
            <a:ext cx="3250406" cy="3250406"/>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7319738" y="3418101"/>
            <a:ext cx="1108318" cy="1073371"/>
          </a:xfrm>
          <a:prstGeom prst="rect">
            <a:avLst/>
          </a:prstGeom>
        </p:spPr>
      </p:pic>
    </p:spTree>
    <p:extLst>
      <p:ext uri="{BB962C8B-B14F-4D97-AF65-F5344CB8AC3E}">
        <p14:creationId xmlns:p14="http://schemas.microsoft.com/office/powerpoint/2010/main" val="155320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3074" name="Rectangle 31"/>
          <p:cNvSpPr>
            <a:spLocks noGrp="1" noChangeArrowheads="1"/>
          </p:cNvSpPr>
          <p:nvPr>
            <p:ph type="ftr" sz="quarter" idx="10"/>
          </p:nvPr>
        </p:nvSpPr>
        <p:spPr>
          <a:noFill/>
        </p:spPr>
        <p:txBody>
          <a:bodyPr/>
          <a:lstStyle>
            <a:lvl1pPr algn="ctr" eaLnBrk="0" hangingPunct="0">
              <a:defRPr sz="1800" b="1">
                <a:solidFill>
                  <a:schemeClr val="tx1"/>
                </a:solidFill>
                <a:latin typeface="Humanst521 BT"/>
              </a:defRPr>
            </a:lvl1pPr>
            <a:lvl2pPr marL="557213" indent="-214313" algn="ctr" eaLnBrk="0" hangingPunct="0">
              <a:defRPr sz="1800" b="1">
                <a:solidFill>
                  <a:schemeClr val="tx1"/>
                </a:solidFill>
                <a:latin typeface="Humanst521 BT"/>
              </a:defRPr>
            </a:lvl2pPr>
            <a:lvl3pPr marL="857250" indent="-171450" algn="ctr" eaLnBrk="0" hangingPunct="0">
              <a:defRPr sz="1800" b="1">
                <a:solidFill>
                  <a:schemeClr val="tx1"/>
                </a:solidFill>
                <a:latin typeface="Humanst521 BT"/>
              </a:defRPr>
            </a:lvl3pPr>
            <a:lvl4pPr marL="1200150" indent="-171450" algn="ctr" eaLnBrk="0" hangingPunct="0">
              <a:defRPr sz="1800" b="1">
                <a:solidFill>
                  <a:schemeClr val="tx1"/>
                </a:solidFill>
                <a:latin typeface="Humanst521 BT"/>
              </a:defRPr>
            </a:lvl4pPr>
            <a:lvl5pPr marL="1543050" indent="-171450" algn="ctr" eaLnBrk="0" hangingPunct="0">
              <a:defRPr sz="1800" b="1">
                <a:solidFill>
                  <a:schemeClr val="tx1"/>
                </a:solidFill>
                <a:latin typeface="Humanst521 BT"/>
              </a:defRPr>
            </a:lvl5pPr>
            <a:lvl6pPr marL="1885950" indent="-171450" algn="ctr" eaLnBrk="0" fontAlgn="base" hangingPunct="0">
              <a:spcBef>
                <a:spcPct val="0"/>
              </a:spcBef>
              <a:spcAft>
                <a:spcPct val="0"/>
              </a:spcAft>
              <a:defRPr sz="1800" b="1">
                <a:solidFill>
                  <a:schemeClr val="tx1"/>
                </a:solidFill>
                <a:latin typeface="Humanst521 BT"/>
              </a:defRPr>
            </a:lvl6pPr>
            <a:lvl7pPr marL="2228850" indent="-171450" algn="ctr" eaLnBrk="0" fontAlgn="base" hangingPunct="0">
              <a:spcBef>
                <a:spcPct val="0"/>
              </a:spcBef>
              <a:spcAft>
                <a:spcPct val="0"/>
              </a:spcAft>
              <a:defRPr sz="1800" b="1">
                <a:solidFill>
                  <a:schemeClr val="tx1"/>
                </a:solidFill>
                <a:latin typeface="Humanst521 BT"/>
              </a:defRPr>
            </a:lvl7pPr>
            <a:lvl8pPr marL="2571750" indent="-171450" algn="ctr" eaLnBrk="0" fontAlgn="base" hangingPunct="0">
              <a:spcBef>
                <a:spcPct val="0"/>
              </a:spcBef>
              <a:spcAft>
                <a:spcPct val="0"/>
              </a:spcAft>
              <a:defRPr sz="1800" b="1">
                <a:solidFill>
                  <a:schemeClr val="tx1"/>
                </a:solidFill>
                <a:latin typeface="Humanst521 BT"/>
              </a:defRPr>
            </a:lvl8pPr>
            <a:lvl9pPr marL="2914650" indent="-171450" algn="ctr" eaLnBrk="0" fontAlgn="base" hangingPunct="0">
              <a:spcBef>
                <a:spcPct val="0"/>
              </a:spcBef>
              <a:spcAft>
                <a:spcPct val="0"/>
              </a:spcAft>
              <a:defRPr sz="1800" b="1">
                <a:solidFill>
                  <a:schemeClr val="tx1"/>
                </a:solidFill>
                <a:latin typeface="Humanst521 BT"/>
              </a:defRPr>
            </a:lvl9pPr>
          </a:lstStyle>
          <a:p>
            <a:pPr algn="l" eaLnBrk="1" hangingPunct="1"/>
            <a:r>
              <a:rPr lang="en-US" sz="1350">
                <a:solidFill>
                  <a:srgbClr val="006666"/>
                </a:solidFill>
                <a:latin typeface="Verdana" pitchFamily="34" charset="0"/>
              </a:rPr>
              <a:t>UC</a:t>
            </a:r>
            <a:r>
              <a:rPr lang="en-US" sz="900" baseline="0">
                <a:solidFill>
                  <a:srgbClr val="006666"/>
                </a:solidFill>
                <a:latin typeface="Verdana" pitchFamily="34" charset="0"/>
              </a:rPr>
              <a:t>SF</a:t>
            </a:r>
            <a:r>
              <a:rPr lang="en-US" sz="1200" baseline="0">
                <a:solidFill>
                  <a:srgbClr val="006666"/>
                </a:solidFill>
                <a:latin typeface="Verdana" pitchFamily="34" charset="0"/>
              </a:rPr>
              <a:t> </a:t>
            </a:r>
            <a:r>
              <a:rPr lang="en-US" sz="900" b="0" baseline="0">
                <a:solidFill>
                  <a:srgbClr val="006666"/>
                </a:solidFill>
                <a:latin typeface="Verdana" pitchFamily="34" charset="0"/>
              </a:rPr>
              <a:t>University of California, San Francisco</a:t>
            </a:r>
            <a:endParaRPr lang="en-US" sz="1050" baseline="0">
              <a:solidFill>
                <a:srgbClr val="006666"/>
              </a:solidFill>
              <a:latin typeface="Verdana" pitchFamily="34" charset="0"/>
            </a:endParaRPr>
          </a:p>
        </p:txBody>
      </p:sp>
      <p:sp>
        <p:nvSpPr>
          <p:cNvPr id="3075" name="Rectangle 2"/>
          <p:cNvSpPr>
            <a:spLocks noGrp="1" noChangeArrowheads="1"/>
          </p:cNvSpPr>
          <p:nvPr>
            <p:ph type="ctrTitle"/>
          </p:nvPr>
        </p:nvSpPr>
        <p:spPr>
          <a:xfrm>
            <a:off x="1885949" y="2057400"/>
            <a:ext cx="5254589" cy="1085850"/>
          </a:xfrm>
        </p:spPr>
        <p:txBody>
          <a:bodyPr/>
          <a:lstStyle/>
          <a:p>
            <a:pPr algn="ctr"/>
            <a:r>
              <a:rPr lang="en-US" sz="2400" dirty="0">
                <a:solidFill>
                  <a:schemeClr val="tx1"/>
                </a:solidFill>
                <a:latin typeface="Calibri" panose="020F0502020204030204" pitchFamily="34" charset="0"/>
              </a:rPr>
              <a:t>Impact of Trauma on Health Outcomes and High Risk Behaviors and the UCSF Trauma Recovery Center Model</a:t>
            </a:r>
          </a:p>
        </p:txBody>
      </p:sp>
      <p:sp>
        <p:nvSpPr>
          <p:cNvPr id="3076" name="Rectangle 2"/>
          <p:cNvSpPr txBox="1">
            <a:spLocks noChangeArrowheads="1"/>
          </p:cNvSpPr>
          <p:nvPr/>
        </p:nvSpPr>
        <p:spPr bwMode="auto">
          <a:xfrm>
            <a:off x="1527206" y="3200400"/>
            <a:ext cx="611505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9056" tIns="34529" rIns="69056" bIns="34529" anchor="ctr"/>
          <a:lstStyle>
            <a:lvl1pPr algn="ctr" eaLnBrk="0" hangingPunct="0">
              <a:defRPr sz="2400" b="1">
                <a:solidFill>
                  <a:schemeClr val="tx1"/>
                </a:solidFill>
                <a:latin typeface="Humanst521 BT"/>
              </a:defRPr>
            </a:lvl1pPr>
            <a:lvl2pPr marL="742950" indent="-285750" algn="ctr" eaLnBrk="0" hangingPunct="0">
              <a:defRPr sz="2400" b="1">
                <a:solidFill>
                  <a:schemeClr val="tx1"/>
                </a:solidFill>
                <a:latin typeface="Humanst521 BT"/>
              </a:defRPr>
            </a:lvl2pPr>
            <a:lvl3pPr marL="1143000" indent="-228600" algn="ctr" eaLnBrk="0" hangingPunct="0">
              <a:defRPr sz="2400" b="1">
                <a:solidFill>
                  <a:schemeClr val="tx1"/>
                </a:solidFill>
                <a:latin typeface="Humanst521 BT"/>
              </a:defRPr>
            </a:lvl3pPr>
            <a:lvl4pPr marL="1600200" indent="-228600" algn="ctr" eaLnBrk="0" hangingPunct="0">
              <a:defRPr sz="2400" b="1">
                <a:solidFill>
                  <a:schemeClr val="tx1"/>
                </a:solidFill>
                <a:latin typeface="Humanst521 BT"/>
              </a:defRPr>
            </a:lvl4pPr>
            <a:lvl5pPr marL="2057400" indent="-228600" algn="ctr" eaLnBrk="0" hangingPunct="0">
              <a:defRPr sz="2400" b="1">
                <a:solidFill>
                  <a:schemeClr val="tx1"/>
                </a:solidFill>
                <a:latin typeface="Humanst521 BT"/>
              </a:defRPr>
            </a:lvl5pPr>
            <a:lvl6pPr marL="2514600" indent="-228600" algn="ctr" eaLnBrk="0" fontAlgn="base" hangingPunct="0">
              <a:spcBef>
                <a:spcPct val="0"/>
              </a:spcBef>
              <a:spcAft>
                <a:spcPct val="0"/>
              </a:spcAft>
              <a:defRPr sz="2400" b="1">
                <a:solidFill>
                  <a:schemeClr val="tx1"/>
                </a:solidFill>
                <a:latin typeface="Humanst521 BT"/>
              </a:defRPr>
            </a:lvl6pPr>
            <a:lvl7pPr marL="2971800" indent="-228600" algn="ctr" eaLnBrk="0" fontAlgn="base" hangingPunct="0">
              <a:spcBef>
                <a:spcPct val="0"/>
              </a:spcBef>
              <a:spcAft>
                <a:spcPct val="0"/>
              </a:spcAft>
              <a:defRPr sz="2400" b="1">
                <a:solidFill>
                  <a:schemeClr val="tx1"/>
                </a:solidFill>
                <a:latin typeface="Humanst521 BT"/>
              </a:defRPr>
            </a:lvl7pPr>
            <a:lvl8pPr marL="3429000" indent="-228600" algn="ctr" eaLnBrk="0" fontAlgn="base" hangingPunct="0">
              <a:spcBef>
                <a:spcPct val="0"/>
              </a:spcBef>
              <a:spcAft>
                <a:spcPct val="0"/>
              </a:spcAft>
              <a:defRPr sz="2400" b="1">
                <a:solidFill>
                  <a:schemeClr val="tx1"/>
                </a:solidFill>
                <a:latin typeface="Humanst521 BT"/>
              </a:defRPr>
            </a:lvl8pPr>
            <a:lvl9pPr marL="3886200" indent="-228600" algn="ctr" eaLnBrk="0" fontAlgn="base" hangingPunct="0">
              <a:spcBef>
                <a:spcPct val="0"/>
              </a:spcBef>
              <a:spcAft>
                <a:spcPct val="0"/>
              </a:spcAft>
              <a:defRPr sz="2400" b="1">
                <a:solidFill>
                  <a:schemeClr val="tx1"/>
                </a:solidFill>
                <a:latin typeface="Humanst521 BT"/>
              </a:defRPr>
            </a:lvl9pPr>
          </a:lstStyle>
          <a:p>
            <a:pPr fontAlgn="base">
              <a:spcBef>
                <a:spcPct val="0"/>
              </a:spcBef>
              <a:spcAft>
                <a:spcPct val="0"/>
              </a:spcAft>
            </a:pPr>
            <a:r>
              <a:rPr kumimoji="1" lang="en-US" sz="1800" kern="1200" dirty="0">
                <a:solidFill>
                  <a:srgbClr val="FFFFFF"/>
                </a:solidFill>
                <a:latin typeface="Calibri" panose="020F0502020204030204" pitchFamily="34" charset="0"/>
                <a:ea typeface="+mn-ea"/>
                <a:cs typeface="Arial" pitchFamily="34" charset="0"/>
              </a:rPr>
              <a:t>Alicia Boccellari, Ph.D.</a:t>
            </a:r>
          </a:p>
          <a:p>
            <a:pPr algn="l" fontAlgn="base">
              <a:spcBef>
                <a:spcPct val="0"/>
              </a:spcBef>
              <a:spcAft>
                <a:spcPct val="0"/>
              </a:spcAft>
            </a:pPr>
            <a:endParaRPr kumimoji="1" lang="en-US" sz="1800" kern="1200" dirty="0">
              <a:solidFill>
                <a:srgbClr val="FFFFFF"/>
              </a:solidFill>
              <a:latin typeface="Calibri" panose="020F0502020204030204" pitchFamily="34" charset="0"/>
              <a:ea typeface="+mn-ea"/>
              <a:cs typeface="Arial" pitchFamily="34" charset="0"/>
            </a:endParaRPr>
          </a:p>
          <a:p>
            <a:pPr algn="l" fontAlgn="base">
              <a:spcBef>
                <a:spcPct val="0"/>
              </a:spcBef>
              <a:spcAft>
                <a:spcPct val="0"/>
              </a:spcAft>
            </a:pPr>
            <a:endParaRPr kumimoji="1" lang="en-US" sz="1800" kern="1200" dirty="0">
              <a:solidFill>
                <a:srgbClr val="FFFFFF"/>
              </a:solidFill>
              <a:latin typeface="Calibri" panose="020F0502020204030204" pitchFamily="34" charset="0"/>
              <a:ea typeface="+mn-ea"/>
              <a:cs typeface="Arial" pitchFamily="34" charset="0"/>
            </a:endParaRPr>
          </a:p>
          <a:p>
            <a:pPr algn="l" fontAlgn="base">
              <a:spcBef>
                <a:spcPct val="0"/>
              </a:spcBef>
              <a:spcAft>
                <a:spcPct val="0"/>
              </a:spcAft>
            </a:pPr>
            <a:endParaRPr kumimoji="1" lang="en-US" sz="1800" kern="1200" dirty="0">
              <a:solidFill>
                <a:srgbClr val="FFFFFF"/>
              </a:solidFill>
              <a:latin typeface="Calibri" panose="020F0502020204030204" pitchFamily="34" charset="0"/>
              <a:ea typeface="+mn-ea"/>
              <a:cs typeface="Arial" pitchFamily="34" charset="0"/>
            </a:endParaRPr>
          </a:p>
          <a:p>
            <a:pPr algn="l" fontAlgn="base">
              <a:spcBef>
                <a:spcPct val="0"/>
              </a:spcBef>
              <a:spcAft>
                <a:spcPct val="0"/>
              </a:spcAft>
            </a:pPr>
            <a:r>
              <a:rPr kumimoji="1" lang="en-US" sz="1800" kern="1200" dirty="0">
                <a:solidFill>
                  <a:srgbClr val="FFFFFF"/>
                </a:solidFill>
                <a:latin typeface="Calibri" panose="020F0502020204030204" pitchFamily="34" charset="0"/>
                <a:ea typeface="+mn-ea"/>
                <a:cs typeface="Arial" pitchFamily="34" charset="0"/>
              </a:rPr>
              <a:t>May 24, 2017</a:t>
            </a:r>
          </a:p>
        </p:txBody>
      </p:sp>
      <p:sp>
        <p:nvSpPr>
          <p:cNvPr id="2" name="Slide Number Placeholder 1"/>
          <p:cNvSpPr>
            <a:spLocks noGrp="1"/>
          </p:cNvSpPr>
          <p:nvPr>
            <p:ph type="sldNum" sz="quarter" idx="11"/>
          </p:nvPr>
        </p:nvSpPr>
        <p:spPr/>
        <p:txBody>
          <a:bodyPr/>
          <a:lstStyle/>
          <a:p>
            <a:pPr fontAlgn="base">
              <a:spcAft>
                <a:spcPct val="0"/>
              </a:spcAft>
              <a:defRPr/>
            </a:pPr>
            <a:fld id="{DF224D79-70A9-4341-BC37-6CB336CAE7D5}" type="slidenum">
              <a:rPr lang="en-US" smtClean="0"/>
              <a:pPr fontAlgn="base">
                <a:spcAft>
                  <a:spcPct val="0"/>
                </a:spcAft>
                <a:defRPr/>
              </a:pPr>
              <a:t>5</a:t>
            </a:fld>
            <a:endParaRPr lang="en-US"/>
          </a:p>
        </p:txBody>
      </p:sp>
    </p:spTree>
    <p:extLst>
      <p:ext uri="{BB962C8B-B14F-4D97-AF65-F5344CB8AC3E}">
        <p14:creationId xmlns:p14="http://schemas.microsoft.com/office/powerpoint/2010/main" val="34254567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GgoGqExZYU"/>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312854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5" y="597037"/>
            <a:ext cx="8272212" cy="741249"/>
          </a:xfrm>
        </p:spPr>
        <p:txBody>
          <a:bodyPr/>
          <a:lstStyle/>
          <a:p>
            <a:r>
              <a:rPr lang="en-US" dirty="0"/>
              <a:t>Lake County sheriff’s office</a:t>
            </a:r>
            <a:br>
              <a:rPr lang="en-US" dirty="0"/>
            </a:br>
            <a:r>
              <a:rPr lang="en-US" sz="1500" dirty="0"/>
              <a:t>crisis intervention team program</a:t>
            </a:r>
          </a:p>
        </p:txBody>
      </p:sp>
      <p:sp>
        <p:nvSpPr>
          <p:cNvPr id="8" name="Content Placeholder 7"/>
          <p:cNvSpPr>
            <a:spLocks noGrp="1"/>
          </p:cNvSpPr>
          <p:nvPr>
            <p:ph sz="half" idx="1"/>
          </p:nvPr>
        </p:nvSpPr>
        <p:spPr>
          <a:xfrm>
            <a:off x="3590431" y="1555363"/>
            <a:ext cx="4207656" cy="2883073"/>
          </a:xfrm>
        </p:spPr>
        <p:txBody>
          <a:bodyPr>
            <a:noAutofit/>
          </a:bodyPr>
          <a:lstStyle/>
          <a:p>
            <a:pPr marL="0" indent="0" algn="ctr">
              <a:buNone/>
            </a:pPr>
            <a:r>
              <a:rPr lang="en-US" sz="2100" b="1" dirty="0"/>
              <a:t>Keith Kaiser</a:t>
            </a:r>
          </a:p>
          <a:p>
            <a:pPr marL="0" indent="0" algn="ctr">
              <a:buNone/>
            </a:pPr>
            <a:r>
              <a:rPr lang="en-US" sz="2100" dirty="0"/>
              <a:t>Strategic Services Unit – Training Section</a:t>
            </a:r>
          </a:p>
          <a:p>
            <a:pPr marL="0" indent="0" algn="ctr">
              <a:buNone/>
            </a:pPr>
            <a:r>
              <a:rPr lang="en-US" sz="2100" dirty="0"/>
              <a:t>Lake County Sheriff’s Office</a:t>
            </a:r>
          </a:p>
          <a:p>
            <a:pPr marL="0" indent="0" algn="ctr">
              <a:buNone/>
            </a:pPr>
            <a:r>
              <a:rPr lang="en-US" sz="2100" dirty="0"/>
              <a:t>25 S. Martin Luther King Jr. Ave.</a:t>
            </a:r>
          </a:p>
          <a:p>
            <a:pPr marL="0" indent="0" algn="ctr">
              <a:buNone/>
            </a:pPr>
            <a:r>
              <a:rPr lang="en-US" sz="2100" dirty="0"/>
              <a:t>Waukegan, IL 60085</a:t>
            </a:r>
          </a:p>
          <a:p>
            <a:pPr marL="0" indent="0" algn="ctr">
              <a:buNone/>
            </a:pPr>
            <a:r>
              <a:rPr lang="en-US" sz="2100" dirty="0"/>
              <a:t>847.377.4262 | Fax: 847.984.5736</a:t>
            </a:r>
          </a:p>
          <a:p>
            <a:pPr marL="0" indent="0" algn="ctr">
              <a:buNone/>
            </a:pPr>
            <a:r>
              <a:rPr lang="en-US" sz="2100" dirty="0"/>
              <a:t>kkaiser@lakecountyil.gov</a:t>
            </a:r>
          </a:p>
        </p:txBody>
      </p:sp>
      <p:pic>
        <p:nvPicPr>
          <p:cNvPr id="7" name="Picture 6"/>
          <p:cNvPicPr>
            <a:picLocks noChangeAspect="1"/>
          </p:cNvPicPr>
          <p:nvPr/>
        </p:nvPicPr>
        <p:blipFill>
          <a:blip r:embed="rId3"/>
          <a:stretch>
            <a:fillRect/>
          </a:stretch>
        </p:blipFill>
        <p:spPr>
          <a:xfrm>
            <a:off x="7724290" y="506009"/>
            <a:ext cx="887984" cy="859985"/>
          </a:xfrm>
          <a:prstGeom prst="rect">
            <a:avLst/>
          </a:prstGeom>
        </p:spPr>
      </p:pic>
      <p:pic>
        <p:nvPicPr>
          <p:cNvPr id="4" name="Picture 3"/>
          <p:cNvPicPr>
            <a:picLocks noChangeAspect="1"/>
          </p:cNvPicPr>
          <p:nvPr/>
        </p:nvPicPr>
        <p:blipFill>
          <a:blip r:embed="rId4"/>
          <a:stretch>
            <a:fillRect/>
          </a:stretch>
        </p:blipFill>
        <p:spPr>
          <a:xfrm rot="20156940">
            <a:off x="603910" y="2828340"/>
            <a:ext cx="2779571" cy="9265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4107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7579"/>
            <a:ext cx="8229600" cy="857400"/>
          </a:xfrm>
        </p:spPr>
        <p:txBody>
          <a:bodyPr/>
          <a:lstStyle/>
          <a:p>
            <a:r>
              <a:rPr lang="en-US" sz="4000" b="1" dirty="0" smtClean="0">
                <a:latin typeface="Calibri" panose="020F0502020204030204" pitchFamily="34" charset="0"/>
              </a:rPr>
              <a:t>Questions? </a:t>
            </a:r>
            <a:endParaRPr lang="en-US" sz="4000" b="1" dirty="0">
              <a:latin typeface="Calibri" panose="020F0502020204030204" pitchFamily="34" charset="0"/>
            </a:endParaRPr>
          </a:p>
        </p:txBody>
      </p:sp>
    </p:spTree>
    <p:extLst>
      <p:ext uri="{BB962C8B-B14F-4D97-AF65-F5344CB8AC3E}">
        <p14:creationId xmlns:p14="http://schemas.microsoft.com/office/powerpoint/2010/main" val="42922599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Calibri" panose="020F0502020204030204" pitchFamily="34" charset="0"/>
              </a:rPr>
              <a:t>Contact</a:t>
            </a:r>
          </a:p>
        </p:txBody>
      </p:sp>
      <p:sp>
        <p:nvSpPr>
          <p:cNvPr id="3" name="Content Placeholder 2"/>
          <p:cNvSpPr>
            <a:spLocks noGrp="1"/>
          </p:cNvSpPr>
          <p:nvPr>
            <p:ph idx="1"/>
          </p:nvPr>
        </p:nvSpPr>
        <p:spPr>
          <a:xfrm>
            <a:off x="628650" y="1164055"/>
            <a:ext cx="7886700" cy="3423548"/>
          </a:xfrm>
        </p:spPr>
        <p:txBody>
          <a:bodyPr numCol="2">
            <a:normAutofit/>
          </a:bodyPr>
          <a:lstStyle/>
          <a:p>
            <a:pPr marL="0" indent="0">
              <a:buNone/>
            </a:pPr>
            <a:r>
              <a:rPr lang="en-US" sz="1800" dirty="0" smtClean="0">
                <a:latin typeface="Calibri" panose="020F0502020204030204" pitchFamily="34" charset="0"/>
              </a:rPr>
              <a:t>Alicia </a:t>
            </a:r>
            <a:r>
              <a:rPr lang="en-US" sz="1800" dirty="0" err="1" smtClean="0">
                <a:latin typeface="Calibri" panose="020F0502020204030204" pitchFamily="34" charset="0"/>
              </a:rPr>
              <a:t>Boccellari</a:t>
            </a:r>
            <a:r>
              <a:rPr lang="en-US" sz="1800" dirty="0" smtClean="0">
                <a:latin typeface="Calibri" panose="020F0502020204030204" pitchFamily="34" charset="0"/>
              </a:rPr>
              <a:t>, Ph.D.</a:t>
            </a:r>
          </a:p>
          <a:p>
            <a:pPr marL="0" indent="0">
              <a:buNone/>
            </a:pPr>
            <a:r>
              <a:rPr lang="en-US" sz="1800" dirty="0" smtClean="0">
                <a:latin typeface="Calibri" panose="020F0502020204030204" pitchFamily="34" charset="0"/>
              </a:rPr>
              <a:t>Chief </a:t>
            </a:r>
            <a:r>
              <a:rPr lang="en-US" sz="1800" dirty="0" smtClean="0">
                <a:latin typeface="Calibri" panose="020F0502020204030204" pitchFamily="34" charset="0"/>
              </a:rPr>
              <a:t>Psychologist</a:t>
            </a:r>
          </a:p>
          <a:p>
            <a:pPr marL="0" indent="0">
              <a:buNone/>
            </a:pPr>
            <a:r>
              <a:rPr lang="en-US" sz="1800" dirty="0" smtClean="0">
                <a:latin typeface="Calibri" panose="020F0502020204030204" pitchFamily="34" charset="0"/>
              </a:rPr>
              <a:t>Director</a:t>
            </a:r>
            <a:r>
              <a:rPr lang="en-US" sz="1800" dirty="0" smtClean="0">
                <a:latin typeface="Calibri" panose="020F0502020204030204" pitchFamily="34" charset="0"/>
              </a:rPr>
              <a:t> </a:t>
            </a:r>
            <a:r>
              <a:rPr lang="en-US" sz="1800" dirty="0" smtClean="0">
                <a:latin typeface="Calibri" panose="020F0502020204030204" pitchFamily="34" charset="0"/>
              </a:rPr>
              <a:t>of Special Programs</a:t>
            </a:r>
          </a:p>
          <a:p>
            <a:pPr marL="0" indent="0">
              <a:buNone/>
            </a:pPr>
            <a:r>
              <a:rPr lang="en-US" sz="1800" dirty="0" smtClean="0">
                <a:latin typeface="Calibri" panose="020F0502020204030204" pitchFamily="34" charset="0"/>
              </a:rPr>
              <a:t>USCF Trauma Recovery Center</a:t>
            </a:r>
          </a:p>
          <a:p>
            <a:pPr marL="0" indent="0">
              <a:buNone/>
            </a:pPr>
            <a:r>
              <a:rPr lang="en-US" sz="1800" dirty="0" smtClean="0">
                <a:latin typeface="Calibri" panose="020F0502020204030204" pitchFamily="34" charset="0"/>
              </a:rPr>
              <a:t>USCF Department of Psychiatry</a:t>
            </a:r>
          </a:p>
          <a:p>
            <a:pPr marL="0" indent="0">
              <a:buNone/>
            </a:pPr>
            <a:r>
              <a:rPr lang="en-US" sz="1800" dirty="0" smtClean="0">
                <a:latin typeface="Calibri" panose="020F0502020204030204" pitchFamily="34" charset="0"/>
                <a:hlinkClick r:id="rId3"/>
              </a:rPr>
              <a:t>Alicia.Boccellari@sfdph.org</a:t>
            </a:r>
            <a:endParaRPr lang="en-US" sz="1800" dirty="0">
              <a:latin typeface="Calibri" panose="020F0502020204030204" pitchFamily="34" charset="0"/>
            </a:endParaRPr>
          </a:p>
          <a:p>
            <a:pPr marL="0" indent="0">
              <a:buNone/>
            </a:pPr>
            <a:endParaRPr lang="en-US" sz="1800" dirty="0" smtClean="0">
              <a:latin typeface="Calibri" panose="020F0502020204030204" pitchFamily="34" charset="0"/>
            </a:endParaRPr>
          </a:p>
          <a:p>
            <a:pPr marL="0" indent="0">
              <a:buNone/>
            </a:pPr>
            <a:endParaRPr lang="en-US" sz="1800" dirty="0">
              <a:latin typeface="Calibri" panose="020F0502020204030204" pitchFamily="34" charset="0"/>
            </a:endParaRPr>
          </a:p>
          <a:p>
            <a:pPr marL="0" indent="0">
              <a:buNone/>
            </a:pPr>
            <a:endParaRPr lang="en-US" sz="1800" dirty="0" smtClean="0">
              <a:latin typeface="Calibri" panose="020F0502020204030204" pitchFamily="34" charset="0"/>
            </a:endParaRPr>
          </a:p>
          <a:p>
            <a:pPr marL="0" indent="0">
              <a:buNone/>
            </a:pPr>
            <a:r>
              <a:rPr lang="en-US" sz="1800" dirty="0" smtClean="0">
                <a:latin typeface="Calibri" panose="020F0502020204030204" pitchFamily="34" charset="0"/>
              </a:rPr>
              <a:t>Sergeant</a:t>
            </a:r>
            <a:r>
              <a:rPr lang="en-US" sz="1800" dirty="0" smtClean="0">
                <a:latin typeface="Calibri" panose="020F0502020204030204" pitchFamily="34" charset="0"/>
              </a:rPr>
              <a:t> </a:t>
            </a:r>
            <a:r>
              <a:rPr lang="en-US" sz="1800" dirty="0" smtClean="0">
                <a:latin typeface="Calibri" panose="020F0502020204030204" pitchFamily="34" charset="0"/>
              </a:rPr>
              <a:t>Keith </a:t>
            </a:r>
            <a:r>
              <a:rPr lang="en-US" sz="1800" dirty="0" smtClean="0">
                <a:latin typeface="Calibri" panose="020F0502020204030204" pitchFamily="34" charset="0"/>
              </a:rPr>
              <a:t>Kaiser</a:t>
            </a:r>
          </a:p>
          <a:p>
            <a:pPr marL="0" indent="0">
              <a:buNone/>
            </a:pPr>
            <a:r>
              <a:rPr lang="en-US" sz="1800" dirty="0">
                <a:latin typeface="Calibri" panose="020F0502020204030204" pitchFamily="34" charset="0"/>
              </a:rPr>
              <a:t>Director of Training </a:t>
            </a:r>
            <a:endParaRPr lang="en-US" sz="1800" dirty="0" smtClean="0">
              <a:latin typeface="Calibri" panose="020F0502020204030204" pitchFamily="34" charset="0"/>
            </a:endParaRPr>
          </a:p>
          <a:p>
            <a:pPr marL="0" indent="0">
              <a:buNone/>
            </a:pPr>
            <a:r>
              <a:rPr lang="en-US" sz="1800" dirty="0" smtClean="0">
                <a:latin typeface="Calibri" panose="020F0502020204030204" pitchFamily="34" charset="0"/>
              </a:rPr>
              <a:t>Crisis </a:t>
            </a:r>
            <a:r>
              <a:rPr lang="en-US" sz="1800" dirty="0">
                <a:latin typeface="Calibri" panose="020F0502020204030204" pitchFamily="34" charset="0"/>
              </a:rPr>
              <a:t>Intervention Team Coordinator</a:t>
            </a:r>
            <a:endParaRPr lang="en-US" sz="1800" dirty="0" smtClean="0">
              <a:latin typeface="Calibri" panose="020F0502020204030204" pitchFamily="34" charset="0"/>
            </a:endParaRPr>
          </a:p>
          <a:p>
            <a:pPr marL="0" indent="0">
              <a:buNone/>
            </a:pPr>
            <a:r>
              <a:rPr lang="en-US" sz="1800" dirty="0" smtClean="0">
                <a:latin typeface="Calibri" panose="020F0502020204030204" pitchFamily="34" charset="0"/>
              </a:rPr>
              <a:t>Strategic Services </a:t>
            </a:r>
            <a:r>
              <a:rPr lang="en-US" sz="1800" dirty="0" smtClean="0">
                <a:latin typeface="Calibri" panose="020F0502020204030204" pitchFamily="34" charset="0"/>
              </a:rPr>
              <a:t>Unit - </a:t>
            </a:r>
            <a:r>
              <a:rPr lang="en-US" sz="1800" dirty="0" smtClean="0">
                <a:latin typeface="Calibri" panose="020F0502020204030204" pitchFamily="34" charset="0"/>
              </a:rPr>
              <a:t>Training Section</a:t>
            </a:r>
          </a:p>
          <a:p>
            <a:pPr marL="0" indent="0">
              <a:buNone/>
            </a:pPr>
            <a:r>
              <a:rPr lang="en-US" sz="1800" dirty="0" smtClean="0">
                <a:latin typeface="Calibri" panose="020F0502020204030204" pitchFamily="34" charset="0"/>
              </a:rPr>
              <a:t>Lake County Sheriff’s Office</a:t>
            </a:r>
          </a:p>
          <a:p>
            <a:pPr marL="0" indent="0">
              <a:buNone/>
            </a:pPr>
            <a:r>
              <a:rPr lang="en-US" sz="1800" dirty="0" smtClean="0">
                <a:latin typeface="Calibri" panose="020F0502020204030204" pitchFamily="34" charset="0"/>
                <a:hlinkClick r:id="rId4"/>
              </a:rPr>
              <a:t>Kkaiser@lakecountyil.gov</a:t>
            </a:r>
            <a:endParaRPr lang="en-US" sz="1800" dirty="0" smtClean="0">
              <a:latin typeface="Calibri" panose="020F0502020204030204" pitchFamily="34" charset="0"/>
            </a:endParaRPr>
          </a:p>
          <a:p>
            <a:pPr marL="0" indent="0">
              <a:buNone/>
            </a:pPr>
            <a:endParaRPr lang="en-US" sz="1800" dirty="0" smtClean="0">
              <a:latin typeface="Calibri" panose="020F0502020204030204" pitchFamily="34" charset="0"/>
            </a:endParaRP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9553" y="4751500"/>
            <a:ext cx="2624447" cy="3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552" y="4457700"/>
            <a:ext cx="4591448"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1487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9774" y="234178"/>
            <a:ext cx="7645555" cy="4223522"/>
          </a:xfrm>
        </p:spPr>
        <p:txBody>
          <a:bodyPr/>
          <a:lstStyle/>
          <a:p>
            <a:pPr marL="0" indent="0" algn="ctr">
              <a:spcBef>
                <a:spcPts val="0"/>
              </a:spcBef>
              <a:buNone/>
            </a:pPr>
            <a:endParaRPr lang="en-US" sz="1200" dirty="0">
              <a:latin typeface="Calibri" panose="020F0502020204030204" pitchFamily="34" charset="0"/>
            </a:endParaRPr>
          </a:p>
          <a:p>
            <a:pPr marL="0" indent="0">
              <a:spcBef>
                <a:spcPts val="0"/>
              </a:spcBef>
              <a:buNone/>
            </a:pPr>
            <a:endParaRPr lang="en-US" sz="3600" b="1" dirty="0">
              <a:latin typeface="Calibri" panose="020F0502020204030204" pitchFamily="34" charset="0"/>
            </a:endParaRPr>
          </a:p>
          <a:p>
            <a:pPr marL="0" indent="0">
              <a:spcBef>
                <a:spcPts val="0"/>
              </a:spcBef>
              <a:buNone/>
            </a:pPr>
            <a:endParaRPr lang="en-US" sz="3600" b="1" dirty="0">
              <a:latin typeface="Calibri" panose="020F0502020204030204" pitchFamily="34" charset="0"/>
            </a:endParaRPr>
          </a:p>
          <a:p>
            <a:pPr marL="0" indent="0">
              <a:spcBef>
                <a:spcPts val="0"/>
              </a:spcBef>
              <a:buNone/>
            </a:pPr>
            <a:r>
              <a:rPr lang="en-US" sz="4000" b="1" dirty="0" smtClean="0">
                <a:latin typeface="Calibri" panose="020F0502020204030204" pitchFamily="34" charset="0"/>
              </a:rPr>
              <a:t>Visit </a:t>
            </a:r>
            <a:r>
              <a:rPr lang="en-US" sz="4000" b="1" dirty="0">
                <a:latin typeface="Calibri" panose="020F0502020204030204" pitchFamily="34" charset="0"/>
              </a:rPr>
              <a:t>the </a:t>
            </a:r>
            <a:r>
              <a:rPr lang="en-US" sz="4000" b="1" dirty="0" smtClean="0">
                <a:latin typeface="Calibri" panose="020F0502020204030204" pitchFamily="34" charset="0"/>
              </a:rPr>
              <a:t>DDHJ </a:t>
            </a:r>
            <a:r>
              <a:rPr lang="en-US" sz="4000" b="1" dirty="0" smtClean="0">
                <a:latin typeface="Calibri" panose="020F0502020204030204" pitchFamily="34" charset="0"/>
              </a:rPr>
              <a:t>website</a:t>
            </a:r>
          </a:p>
          <a:p>
            <a:pPr marL="0" indent="0" algn="ctr">
              <a:spcBef>
                <a:spcPts val="0"/>
              </a:spcBef>
              <a:buNone/>
            </a:pPr>
            <a:r>
              <a:rPr lang="en-US" sz="2600" dirty="0" smtClean="0">
                <a:latin typeface="Calibri" panose="020F0502020204030204" pitchFamily="34" charset="0"/>
                <a:hlinkClick r:id="rId3"/>
              </a:rPr>
              <a:t>www.icjia.state.il.us/ddhj</a:t>
            </a:r>
            <a:r>
              <a:rPr lang="en-US" sz="2600" dirty="0" smtClean="0">
                <a:latin typeface="Calibri" panose="020F0502020204030204" pitchFamily="34" charset="0"/>
              </a:rPr>
              <a:t> </a:t>
            </a:r>
            <a:endParaRPr lang="en-US" sz="2600" dirty="0">
              <a:latin typeface="Calibri" panose="020F0502020204030204" pitchFamily="34" charset="0"/>
            </a:endParaRPr>
          </a:p>
          <a:p>
            <a:pPr marL="0" indent="0">
              <a:buNone/>
            </a:pPr>
            <a:endParaRPr lang="en-US" dirty="0" smtClean="0">
              <a:latin typeface="Calibri" panose="020F050202020403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553" y="4751500"/>
            <a:ext cx="2624447" cy="3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2552" y="4467974"/>
            <a:ext cx="4591448"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320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solidFill>
                  <a:schemeClr val="bg2"/>
                </a:solidFill>
              </a:rPr>
              <a:t>Acknowledgements</a:t>
            </a:r>
          </a:p>
        </p:txBody>
      </p:sp>
      <p:sp>
        <p:nvSpPr>
          <p:cNvPr id="4099" name="Content Placeholder 2"/>
          <p:cNvSpPr>
            <a:spLocks noGrp="1"/>
          </p:cNvSpPr>
          <p:nvPr>
            <p:ph idx="1"/>
          </p:nvPr>
        </p:nvSpPr>
        <p:spPr>
          <a:xfrm>
            <a:off x="1428750" y="1257300"/>
            <a:ext cx="6400800" cy="3371850"/>
          </a:xfrm>
        </p:spPr>
        <p:txBody>
          <a:bodyPr/>
          <a:lstStyle/>
          <a:p>
            <a:pPr marL="0" indent="0">
              <a:buNone/>
              <a:defRPr/>
            </a:pPr>
            <a:r>
              <a:rPr lang="en-US" dirty="0">
                <a:latin typeface="Calibri" panose="020F0502020204030204" pitchFamily="34" charset="0"/>
              </a:rPr>
              <a:t>Slides adapted from:</a:t>
            </a:r>
          </a:p>
          <a:p>
            <a:pPr marL="0" indent="0">
              <a:buNone/>
              <a:defRPr/>
            </a:pPr>
            <a:endParaRPr lang="en-US" dirty="0">
              <a:latin typeface="Calibri" panose="020F0502020204030204" pitchFamily="34" charset="0"/>
            </a:endParaRPr>
          </a:p>
          <a:p>
            <a:pPr>
              <a:defRPr/>
            </a:pPr>
            <a:r>
              <a:rPr lang="en-US" dirty="0">
                <a:latin typeface="Calibri" panose="020F0502020204030204" pitchFamily="34" charset="0"/>
              </a:rPr>
              <a:t>San Francisco Department of Public Health Trauma Informed System of </a:t>
            </a:r>
            <a:r>
              <a:rPr lang="en-US" dirty="0" smtClean="0">
                <a:latin typeface="Calibri" panose="020F0502020204030204" pitchFamily="34" charset="0"/>
              </a:rPr>
              <a:t>Care</a:t>
            </a:r>
          </a:p>
          <a:p>
            <a:pPr marL="0" indent="0">
              <a:buNone/>
              <a:defRPr/>
            </a:pPr>
            <a:endParaRPr lang="en-US" dirty="0">
              <a:latin typeface="Calibri" panose="020F0502020204030204" pitchFamily="34" charset="0"/>
            </a:endParaRPr>
          </a:p>
          <a:p>
            <a:pPr>
              <a:defRPr/>
            </a:pPr>
            <a:r>
              <a:rPr lang="en-US" dirty="0">
                <a:latin typeface="Calibri" panose="020F0502020204030204" pitchFamily="34" charset="0"/>
              </a:rPr>
              <a:t>Robert </a:t>
            </a:r>
            <a:r>
              <a:rPr lang="en-US" dirty="0" err="1">
                <a:latin typeface="Calibri" panose="020F0502020204030204" pitchFamily="34" charset="0"/>
              </a:rPr>
              <a:t>Anda</a:t>
            </a:r>
            <a:r>
              <a:rPr lang="en-US" dirty="0">
                <a:latin typeface="Calibri" panose="020F0502020204030204" pitchFamily="34" charset="0"/>
              </a:rPr>
              <a:t>, MD and Vincent </a:t>
            </a:r>
            <a:r>
              <a:rPr lang="en-US" dirty="0" err="1">
                <a:latin typeface="Calibri" panose="020F0502020204030204" pitchFamily="34" charset="0"/>
              </a:rPr>
              <a:t>Felleti</a:t>
            </a:r>
            <a:r>
              <a:rPr lang="en-US" dirty="0">
                <a:latin typeface="Calibri" panose="020F0502020204030204" pitchFamily="34" charset="0"/>
              </a:rPr>
              <a:t>, MD</a:t>
            </a:r>
          </a:p>
          <a:p>
            <a:pPr marL="0" indent="0">
              <a:buNone/>
              <a:tabLst>
                <a:tab pos="346472" algn="l"/>
              </a:tabLst>
              <a:defRPr/>
            </a:pPr>
            <a:r>
              <a:rPr lang="en-US" dirty="0">
                <a:latin typeface="Calibri" panose="020F0502020204030204" pitchFamily="34" charset="0"/>
              </a:rPr>
              <a:t>	Kaiser Permanente and the Centers for 	Disease </a:t>
            </a:r>
            <a:r>
              <a:rPr lang="en-US" dirty="0" smtClean="0">
                <a:latin typeface="Calibri" panose="020F0502020204030204" pitchFamily="34" charset="0"/>
              </a:rPr>
              <a:t>Control</a:t>
            </a:r>
            <a:endParaRPr lang="en-US" dirty="0">
              <a:latin typeface="Calibri" panose="020F0502020204030204" pitchFamily="34" charset="0"/>
            </a:endParaRPr>
          </a:p>
        </p:txBody>
      </p:sp>
    </p:spTree>
    <p:extLst>
      <p:ext uri="{BB962C8B-B14F-4D97-AF65-F5344CB8AC3E}">
        <p14:creationId xmlns:p14="http://schemas.microsoft.com/office/powerpoint/2010/main" val="19353736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57200"/>
            <a:ext cx="5829300" cy="1102519"/>
          </a:xfrm>
        </p:spPr>
        <p:txBody>
          <a:bodyPr>
            <a:normAutofit/>
          </a:bodyPr>
          <a:lstStyle/>
          <a:p>
            <a:r>
              <a:rPr lang="en-US" sz="4000" b="1" dirty="0" smtClean="0">
                <a:solidFill>
                  <a:schemeClr val="bg2"/>
                </a:solidFill>
                <a:cs typeface="Arial" panose="020B0604020202020204" pitchFamily="34" charset="0"/>
              </a:rPr>
              <a:t>WHAT IS TRAUMA?</a:t>
            </a:r>
            <a:endParaRPr lang="en-US" sz="4000" b="1" dirty="0">
              <a:solidFill>
                <a:schemeClr val="bg2"/>
              </a:solidFill>
              <a:cs typeface="Arial" panose="020B0604020202020204" pitchFamily="34" charset="0"/>
            </a:endParaRPr>
          </a:p>
        </p:txBody>
      </p:sp>
      <p:sp>
        <p:nvSpPr>
          <p:cNvPr id="3" name="Subtitle 2"/>
          <p:cNvSpPr>
            <a:spLocks noGrp="1"/>
          </p:cNvSpPr>
          <p:nvPr>
            <p:ph type="subTitle" idx="1"/>
          </p:nvPr>
        </p:nvSpPr>
        <p:spPr>
          <a:xfrm>
            <a:off x="1600200" y="1771650"/>
            <a:ext cx="5829300" cy="2286000"/>
          </a:xfrm>
        </p:spPr>
        <p:txBody>
          <a:bodyPr>
            <a:normAutofit fontScale="92500" lnSpcReduction="10000"/>
          </a:bodyPr>
          <a:lstStyle/>
          <a:p>
            <a:pPr marL="342900" indent="-342900" algn="l">
              <a:buFont typeface="Arial" pitchFamily="34" charset="0"/>
              <a:buChar char="•"/>
            </a:pPr>
            <a:r>
              <a:rPr lang="en-US" dirty="0" smtClean="0">
                <a:solidFill>
                  <a:schemeClr val="bg2"/>
                </a:solidFill>
              </a:rPr>
              <a:t>“Trauma is not an event in itself but, rather, a response to an experience that is so stressful that it overwhelms an individual’s capacity to cope”. </a:t>
            </a:r>
          </a:p>
          <a:p>
            <a:pPr algn="l"/>
            <a:endParaRPr lang="en-US" dirty="0">
              <a:solidFill>
                <a:schemeClr val="bg2"/>
              </a:solidFill>
            </a:endParaRPr>
          </a:p>
          <a:p>
            <a:pPr algn="l"/>
            <a:endParaRPr lang="en-US" dirty="0" smtClean="0">
              <a:solidFill>
                <a:schemeClr val="bg2"/>
              </a:solidFill>
            </a:endParaRPr>
          </a:p>
          <a:p>
            <a:pPr algn="r"/>
            <a:r>
              <a:rPr lang="en-US" sz="1275" dirty="0">
                <a:solidFill>
                  <a:schemeClr val="bg2"/>
                </a:solidFill>
              </a:rPr>
              <a:t>Susan Craig (2008) Reaching and Teaching Children Who Hurt</a:t>
            </a: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UCSF University of California, San Francisco</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BBBB098-B717-4866-B132-5F676A3BA716}"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28660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extBox 4"/>
          <p:cNvSpPr txBox="1"/>
          <p:nvPr/>
        </p:nvSpPr>
        <p:spPr>
          <a:xfrm>
            <a:off x="1371600" y="400050"/>
            <a:ext cx="3457254" cy="338554"/>
          </a:xfrm>
          <a:prstGeom prst="rect">
            <a:avLst/>
          </a:prstGeom>
          <a:noFill/>
        </p:spPr>
        <p:txBody>
          <a:bodyPr wrap="square" rtlCol="0">
            <a:spAutoFit/>
          </a:bodyPr>
          <a:lstStyle/>
          <a:p>
            <a:r>
              <a:rPr lang="en-US" sz="1600" b="1" kern="1200" dirty="0">
                <a:solidFill>
                  <a:prstClr val="white"/>
                </a:solidFill>
                <a:latin typeface="Calibri"/>
                <a:ea typeface="+mn-ea"/>
                <a:cs typeface="+mn-cs"/>
              </a:rPr>
              <a:t>Trauma = Event, Experience, &amp; Effect</a:t>
            </a:r>
          </a:p>
        </p:txBody>
      </p:sp>
      <p:sp>
        <p:nvSpPr>
          <p:cNvPr id="7" name="TextBox 6"/>
          <p:cNvSpPr txBox="1"/>
          <p:nvPr/>
        </p:nvSpPr>
        <p:spPr>
          <a:xfrm>
            <a:off x="1371600" y="883731"/>
            <a:ext cx="1428750" cy="300082"/>
          </a:xfrm>
          <a:prstGeom prst="rect">
            <a:avLst/>
          </a:prstGeom>
          <a:noFill/>
        </p:spPr>
        <p:txBody>
          <a:bodyPr wrap="square" rtlCol="0">
            <a:spAutoFit/>
          </a:bodyPr>
          <a:lstStyle/>
          <a:p>
            <a:r>
              <a:rPr lang="en-US" sz="1350" b="1" kern="1200" dirty="0">
                <a:solidFill>
                  <a:prstClr val="white"/>
                </a:solidFill>
                <a:latin typeface="Calibri"/>
                <a:ea typeface="+mn-ea"/>
                <a:cs typeface="+mn-cs"/>
              </a:rPr>
              <a:t>Event</a:t>
            </a:r>
          </a:p>
        </p:txBody>
      </p:sp>
      <p:sp>
        <p:nvSpPr>
          <p:cNvPr id="8" name="TextBox 7"/>
          <p:cNvSpPr txBox="1"/>
          <p:nvPr/>
        </p:nvSpPr>
        <p:spPr>
          <a:xfrm>
            <a:off x="1421741" y="1314450"/>
            <a:ext cx="1428750" cy="300082"/>
          </a:xfrm>
          <a:prstGeom prst="rect">
            <a:avLst/>
          </a:prstGeom>
          <a:noFill/>
        </p:spPr>
        <p:txBody>
          <a:bodyPr wrap="square" rtlCol="0">
            <a:spAutoFit/>
          </a:bodyPr>
          <a:lstStyle/>
          <a:p>
            <a:r>
              <a:rPr lang="en-US" sz="1350" b="1" kern="1200" dirty="0">
                <a:solidFill>
                  <a:prstClr val="white"/>
                </a:solidFill>
                <a:latin typeface="Calibri"/>
                <a:ea typeface="+mn-ea"/>
                <a:cs typeface="+mn-cs"/>
              </a:rPr>
              <a:t>Experience</a:t>
            </a:r>
          </a:p>
        </p:txBody>
      </p:sp>
      <p:sp>
        <p:nvSpPr>
          <p:cNvPr id="9" name="TextBox 8"/>
          <p:cNvSpPr txBox="1"/>
          <p:nvPr/>
        </p:nvSpPr>
        <p:spPr>
          <a:xfrm>
            <a:off x="1421741" y="1714500"/>
            <a:ext cx="847545" cy="715581"/>
          </a:xfrm>
          <a:prstGeom prst="rect">
            <a:avLst/>
          </a:prstGeom>
          <a:solidFill>
            <a:schemeClr val="bg1">
              <a:lumMod val="75000"/>
            </a:schemeClr>
          </a:solidFill>
        </p:spPr>
        <p:txBody>
          <a:bodyPr wrap="square" rtlCol="0">
            <a:spAutoFit/>
          </a:bodyPr>
          <a:lstStyle/>
          <a:p>
            <a:pPr algn="ctr"/>
            <a:r>
              <a:rPr lang="en-US" sz="1350" b="1" kern="1200" dirty="0">
                <a:solidFill>
                  <a:prstClr val="black"/>
                </a:solidFill>
                <a:latin typeface="Calibri"/>
                <a:ea typeface="+mn-ea"/>
                <a:cs typeface="+mn-cs"/>
              </a:rPr>
              <a:t>Terror</a:t>
            </a:r>
          </a:p>
          <a:p>
            <a:pPr algn="ctr"/>
            <a:r>
              <a:rPr lang="en-US" sz="1350" b="1" kern="1200" dirty="0">
                <a:solidFill>
                  <a:prstClr val="black"/>
                </a:solidFill>
                <a:latin typeface="Calibri"/>
                <a:ea typeface="+mn-ea"/>
                <a:cs typeface="+mn-cs"/>
              </a:rPr>
              <a:t>horror</a:t>
            </a:r>
          </a:p>
          <a:p>
            <a:pPr algn="ctr"/>
            <a:r>
              <a:rPr lang="en-US" sz="1350" b="1" kern="1200" dirty="0">
                <a:solidFill>
                  <a:prstClr val="black"/>
                </a:solidFill>
                <a:latin typeface="Calibri"/>
                <a:ea typeface="+mn-ea"/>
                <a:cs typeface="+mn-cs"/>
              </a:rPr>
              <a:t>pain</a:t>
            </a:r>
          </a:p>
        </p:txBody>
      </p:sp>
      <p:sp>
        <p:nvSpPr>
          <p:cNvPr id="10" name="TextBox 9"/>
          <p:cNvSpPr txBox="1"/>
          <p:nvPr/>
        </p:nvSpPr>
        <p:spPr>
          <a:xfrm>
            <a:off x="2286000" y="1922249"/>
            <a:ext cx="285750" cy="300082"/>
          </a:xfrm>
          <a:prstGeom prst="rect">
            <a:avLst/>
          </a:prstGeom>
          <a:noFill/>
        </p:spPr>
        <p:txBody>
          <a:bodyPr wrap="square" rtlCol="0">
            <a:spAutoFit/>
          </a:bodyPr>
          <a:lstStyle/>
          <a:p>
            <a:r>
              <a:rPr lang="en-US" sz="1350" b="1" kern="1200" dirty="0">
                <a:solidFill>
                  <a:prstClr val="white"/>
                </a:solidFill>
                <a:latin typeface="Calibri"/>
                <a:ea typeface="+mn-ea"/>
                <a:cs typeface="+mn-cs"/>
                <a:sym typeface="Wingdings 2"/>
              </a:rPr>
              <a:t></a:t>
            </a:r>
            <a:endParaRPr lang="en-US" sz="1350" b="1" kern="1200" dirty="0">
              <a:solidFill>
                <a:prstClr val="white"/>
              </a:solidFill>
              <a:latin typeface="Calibri"/>
              <a:ea typeface="+mn-ea"/>
              <a:cs typeface="+mn-cs"/>
            </a:endParaRPr>
          </a:p>
        </p:txBody>
      </p:sp>
      <p:sp>
        <p:nvSpPr>
          <p:cNvPr id="11" name="TextBox 10"/>
          <p:cNvSpPr txBox="1"/>
          <p:nvPr/>
        </p:nvSpPr>
        <p:spPr>
          <a:xfrm>
            <a:off x="2657475" y="1941171"/>
            <a:ext cx="168592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Fight / Flight - Freeze</a:t>
            </a:r>
          </a:p>
        </p:txBody>
      </p:sp>
      <p:sp>
        <p:nvSpPr>
          <p:cNvPr id="12" name="TextBox 11"/>
          <p:cNvSpPr txBox="1"/>
          <p:nvPr/>
        </p:nvSpPr>
        <p:spPr>
          <a:xfrm>
            <a:off x="4397585" y="1941171"/>
            <a:ext cx="285750" cy="300082"/>
          </a:xfrm>
          <a:prstGeom prst="rect">
            <a:avLst/>
          </a:prstGeom>
          <a:noFill/>
        </p:spPr>
        <p:txBody>
          <a:bodyPr wrap="square" rtlCol="0">
            <a:spAutoFit/>
          </a:bodyPr>
          <a:lstStyle/>
          <a:p>
            <a:r>
              <a:rPr lang="en-US" sz="1350" b="1" kern="1200" dirty="0">
                <a:solidFill>
                  <a:prstClr val="white"/>
                </a:solidFill>
                <a:latin typeface="Calibri"/>
                <a:ea typeface="+mn-ea"/>
                <a:cs typeface="+mn-cs"/>
                <a:sym typeface="Wingdings 2"/>
              </a:rPr>
              <a:t></a:t>
            </a:r>
            <a:endParaRPr lang="en-US" sz="1350" b="1" kern="1200" dirty="0">
              <a:solidFill>
                <a:prstClr val="white"/>
              </a:solidFill>
              <a:latin typeface="Calibri"/>
              <a:ea typeface="+mn-ea"/>
              <a:cs typeface="+mn-cs"/>
            </a:endParaRPr>
          </a:p>
        </p:txBody>
      </p:sp>
      <p:sp>
        <p:nvSpPr>
          <p:cNvPr id="13" name="TextBox 12"/>
          <p:cNvSpPr txBox="1"/>
          <p:nvPr/>
        </p:nvSpPr>
        <p:spPr>
          <a:xfrm>
            <a:off x="4914900" y="1934350"/>
            <a:ext cx="1685925" cy="507831"/>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Helpless</a:t>
            </a:r>
          </a:p>
          <a:p>
            <a:r>
              <a:rPr lang="en-US" sz="1350" b="1" kern="1200" dirty="0">
                <a:solidFill>
                  <a:prstClr val="black"/>
                </a:solidFill>
                <a:latin typeface="Calibri"/>
                <a:ea typeface="+mn-ea"/>
                <a:cs typeface="+mn-cs"/>
              </a:rPr>
              <a:t>to escape</a:t>
            </a:r>
          </a:p>
        </p:txBody>
      </p:sp>
      <p:cxnSp>
        <p:nvCxnSpPr>
          <p:cNvPr id="15" name="Straight Arrow Connector 14"/>
          <p:cNvCxnSpPr/>
          <p:nvPr/>
        </p:nvCxnSpPr>
        <p:spPr>
          <a:xfrm>
            <a:off x="3600450" y="1314451"/>
            <a:ext cx="0" cy="6077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623094" y="2268772"/>
            <a:ext cx="0" cy="6077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TextBox 16"/>
          <p:cNvSpPr txBox="1"/>
          <p:nvPr/>
        </p:nvSpPr>
        <p:spPr>
          <a:xfrm>
            <a:off x="2428875" y="2904064"/>
            <a:ext cx="248602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Overwhelms brain and body</a:t>
            </a:r>
          </a:p>
        </p:txBody>
      </p:sp>
      <p:sp>
        <p:nvSpPr>
          <p:cNvPr id="18" name="TextBox 17"/>
          <p:cNvSpPr txBox="1"/>
          <p:nvPr/>
        </p:nvSpPr>
        <p:spPr>
          <a:xfrm>
            <a:off x="1360008" y="3576250"/>
            <a:ext cx="893104" cy="300082"/>
          </a:xfrm>
          <a:prstGeom prst="rect">
            <a:avLst/>
          </a:prstGeom>
          <a:noFill/>
        </p:spPr>
        <p:txBody>
          <a:bodyPr wrap="square" rtlCol="0">
            <a:spAutoFit/>
          </a:bodyPr>
          <a:lstStyle/>
          <a:p>
            <a:r>
              <a:rPr lang="en-US" sz="1350" b="1" kern="1200" dirty="0">
                <a:solidFill>
                  <a:prstClr val="white"/>
                </a:solidFill>
                <a:latin typeface="Calibri"/>
                <a:ea typeface="+mn-ea"/>
                <a:cs typeface="+mn-cs"/>
              </a:rPr>
              <a:t>Effect</a:t>
            </a:r>
          </a:p>
        </p:txBody>
      </p:sp>
      <p:sp>
        <p:nvSpPr>
          <p:cNvPr id="19" name="TextBox 18"/>
          <p:cNvSpPr txBox="1"/>
          <p:nvPr/>
        </p:nvSpPr>
        <p:spPr>
          <a:xfrm>
            <a:off x="2085975" y="3576250"/>
            <a:ext cx="128587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Dis-integration</a:t>
            </a:r>
          </a:p>
        </p:txBody>
      </p:sp>
      <p:sp>
        <p:nvSpPr>
          <p:cNvPr id="20" name="TextBox 19"/>
          <p:cNvSpPr txBox="1"/>
          <p:nvPr/>
        </p:nvSpPr>
        <p:spPr>
          <a:xfrm>
            <a:off x="4482231" y="3577329"/>
            <a:ext cx="168592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Dysregulation</a:t>
            </a:r>
          </a:p>
        </p:txBody>
      </p:sp>
      <p:cxnSp>
        <p:nvCxnSpPr>
          <p:cNvPr id="21" name="Straight Arrow Connector 20"/>
          <p:cNvCxnSpPr/>
          <p:nvPr/>
        </p:nvCxnSpPr>
        <p:spPr>
          <a:xfrm>
            <a:off x="3641695" y="3181064"/>
            <a:ext cx="0" cy="3038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a:off x="3500437" y="3715829"/>
            <a:ext cx="728663"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3864769" y="4000501"/>
            <a:ext cx="0" cy="3038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7" name="TextBox 26"/>
          <p:cNvSpPr txBox="1"/>
          <p:nvPr/>
        </p:nvSpPr>
        <p:spPr>
          <a:xfrm>
            <a:off x="2945113" y="4388689"/>
            <a:ext cx="207330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Lasting adverse effects</a:t>
            </a:r>
          </a:p>
        </p:txBody>
      </p:sp>
      <p:sp>
        <p:nvSpPr>
          <p:cNvPr id="28" name="TextBox 27"/>
          <p:cNvSpPr txBox="1"/>
          <p:nvPr/>
        </p:nvSpPr>
        <p:spPr>
          <a:xfrm>
            <a:off x="6290814" y="4663532"/>
            <a:ext cx="1371600" cy="230832"/>
          </a:xfrm>
          <a:prstGeom prst="rect">
            <a:avLst/>
          </a:prstGeom>
          <a:noFill/>
        </p:spPr>
        <p:txBody>
          <a:bodyPr wrap="square" rtlCol="0">
            <a:spAutoFit/>
          </a:bodyPr>
          <a:lstStyle/>
          <a:p>
            <a:r>
              <a:rPr lang="en-US" sz="900" b="1" kern="1200" dirty="0">
                <a:solidFill>
                  <a:prstClr val="white"/>
                </a:solidFill>
                <a:latin typeface="Calibri"/>
                <a:ea typeface="+mn-ea"/>
                <a:cs typeface="+mn-cs"/>
              </a:rPr>
              <a:t>SFDPH Trauma 101 Slide</a:t>
            </a:r>
          </a:p>
        </p:txBody>
      </p:sp>
      <p:sp>
        <p:nvSpPr>
          <p:cNvPr id="32" name="TextBox 31"/>
          <p:cNvSpPr txBox="1"/>
          <p:nvPr/>
        </p:nvSpPr>
        <p:spPr>
          <a:xfrm>
            <a:off x="5325193" y="4254786"/>
            <a:ext cx="3525912" cy="207749"/>
          </a:xfrm>
          <a:prstGeom prst="rect">
            <a:avLst/>
          </a:prstGeom>
          <a:noFill/>
        </p:spPr>
        <p:txBody>
          <a:bodyPr wrap="square" rtlCol="0">
            <a:spAutoFit/>
          </a:bodyPr>
          <a:lstStyle/>
          <a:p>
            <a:r>
              <a:rPr lang="en-US" sz="750" b="1" kern="1200" dirty="0">
                <a:solidFill>
                  <a:prstClr val="white"/>
                </a:solidFill>
                <a:latin typeface="Calibri"/>
                <a:ea typeface="+mn-ea"/>
                <a:cs typeface="+mn-cs"/>
              </a:rPr>
              <a:t>(Herman, 1997; Van der </a:t>
            </a:r>
            <a:r>
              <a:rPr lang="en-US" sz="750" b="1" kern="1200" dirty="0" err="1">
                <a:solidFill>
                  <a:prstClr val="white"/>
                </a:solidFill>
                <a:latin typeface="Calibri"/>
                <a:ea typeface="+mn-ea"/>
                <a:cs typeface="+mn-cs"/>
              </a:rPr>
              <a:t>Kolk</a:t>
            </a:r>
            <a:r>
              <a:rPr lang="en-US" sz="750" b="1" kern="1200" dirty="0">
                <a:solidFill>
                  <a:prstClr val="white"/>
                </a:solidFill>
                <a:latin typeface="Calibri"/>
                <a:ea typeface="+mn-ea"/>
                <a:cs typeface="+mn-cs"/>
              </a:rPr>
              <a:t>, 2005; DSM-IV-TR; SAMHSA; Siegel, 2012; Bloom, 2013)</a:t>
            </a:r>
          </a:p>
        </p:txBody>
      </p:sp>
      <p:sp>
        <p:nvSpPr>
          <p:cNvPr id="2" name="TextBox 1"/>
          <p:cNvSpPr txBox="1"/>
          <p:nvPr/>
        </p:nvSpPr>
        <p:spPr>
          <a:xfrm>
            <a:off x="2701518" y="870810"/>
            <a:ext cx="2886075" cy="300082"/>
          </a:xfrm>
          <a:prstGeom prst="rect">
            <a:avLst/>
          </a:prstGeom>
          <a:solidFill>
            <a:schemeClr val="bg1">
              <a:lumMod val="75000"/>
            </a:schemeClr>
          </a:solidFill>
        </p:spPr>
        <p:txBody>
          <a:bodyPr wrap="square" rtlCol="0">
            <a:spAutoFit/>
          </a:bodyPr>
          <a:lstStyle/>
          <a:p>
            <a:r>
              <a:rPr lang="en-US" sz="1350" b="1" kern="1200" dirty="0">
                <a:solidFill>
                  <a:prstClr val="black"/>
                </a:solidFill>
                <a:latin typeface="Calibri"/>
                <a:ea typeface="+mn-ea"/>
                <a:cs typeface="+mn-cs"/>
              </a:rPr>
              <a:t>Actual or extreme threat of harm</a:t>
            </a:r>
          </a:p>
        </p:txBody>
      </p:sp>
      <p:sp>
        <p:nvSpPr>
          <p:cNvPr id="3" name="Footer Placeholder 2"/>
          <p:cNvSpPr>
            <a:spLocks noGrp="1"/>
          </p:cNvSpPr>
          <p:nvPr>
            <p:ph type="ftr" sz="quarter" idx="11"/>
          </p:nvPr>
        </p:nvSpPr>
        <p:spPr/>
        <p:txBody>
          <a:bodyPr/>
          <a:lstStyle/>
          <a:p>
            <a:r>
              <a:rPr lang="en-US" dirty="0" smtClean="0">
                <a:solidFill>
                  <a:prstClr val="black">
                    <a:tint val="75000"/>
                  </a:prstClr>
                </a:solidFill>
              </a:rPr>
              <a:t>UCSF University of California, San Francisco</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BBBB098-B717-4866-B132-5F676A3BA716}"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183126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4600" y="1371600"/>
            <a:ext cx="4114800" cy="3657600"/>
          </a:xfrm>
        </p:spPr>
      </p:pic>
      <p:sp>
        <p:nvSpPr>
          <p:cNvPr id="3" name="Title 2"/>
          <p:cNvSpPr>
            <a:spLocks noGrp="1"/>
          </p:cNvSpPr>
          <p:nvPr>
            <p:ph type="title"/>
          </p:nvPr>
        </p:nvSpPr>
        <p:spPr/>
        <p:txBody>
          <a:bodyPr/>
          <a:lstStyle/>
          <a:p>
            <a:r>
              <a:rPr lang="en-US" sz="4000" b="1" dirty="0" smtClean="0">
                <a:latin typeface="Calibri" panose="020F0502020204030204" pitchFamily="34" charset="0"/>
              </a:rPr>
              <a:t>Fight, flight, freeze</a:t>
            </a:r>
            <a:endParaRPr lang="en-US" sz="4000" b="1" dirty="0">
              <a:latin typeface="Calibri" panose="020F0502020204030204" pitchFamily="34" charset="0"/>
            </a:endParaRPr>
          </a:p>
        </p:txBody>
      </p:sp>
    </p:spTree>
    <p:extLst>
      <p:ext uri="{BB962C8B-B14F-4D97-AF65-F5344CB8AC3E}">
        <p14:creationId xmlns:p14="http://schemas.microsoft.com/office/powerpoint/2010/main" val="1999433567"/>
      </p:ext>
    </p:extLst>
  </p:cSld>
  <p:clrMapOvr>
    <a:masterClrMapping/>
  </p:clrMapOvr>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ntemporary">
  <a:themeElements>
    <a:clrScheme name="">
      <a:dk1>
        <a:srgbClr val="000000"/>
      </a:dk1>
      <a:lt1>
        <a:srgbClr val="FFFFFF"/>
      </a:lt1>
      <a:dk2>
        <a:srgbClr val="45B4FF"/>
      </a:dk2>
      <a:lt2>
        <a:srgbClr val="FFFFFF"/>
      </a:lt2>
      <a:accent1>
        <a:srgbClr val="009999"/>
      </a:accent1>
      <a:accent2>
        <a:srgbClr val="FF9933"/>
      </a:accent2>
      <a:accent3>
        <a:srgbClr val="B0D6FF"/>
      </a:accent3>
      <a:accent4>
        <a:srgbClr val="DADADA"/>
      </a:accent4>
      <a:accent5>
        <a:srgbClr val="AACACA"/>
      </a:accent5>
      <a:accent6>
        <a:srgbClr val="E78A2D"/>
      </a:accent6>
      <a:hlink>
        <a:srgbClr val="0099CC"/>
      </a:hlink>
      <a:folHlink>
        <a:srgbClr val="CBCBCB"/>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ontemporary">
  <a:themeElements>
    <a:clrScheme name="">
      <a:dk1>
        <a:srgbClr val="000000"/>
      </a:dk1>
      <a:lt1>
        <a:srgbClr val="FFFFFF"/>
      </a:lt1>
      <a:dk2>
        <a:srgbClr val="45B4FF"/>
      </a:dk2>
      <a:lt2>
        <a:srgbClr val="FFFFFF"/>
      </a:lt2>
      <a:accent1>
        <a:srgbClr val="009999"/>
      </a:accent1>
      <a:accent2>
        <a:srgbClr val="FF9933"/>
      </a:accent2>
      <a:accent3>
        <a:srgbClr val="B0D6FF"/>
      </a:accent3>
      <a:accent4>
        <a:srgbClr val="DADADA"/>
      </a:accent4>
      <a:accent5>
        <a:srgbClr val="AACACA"/>
      </a:accent5>
      <a:accent6>
        <a:srgbClr val="E78A2D"/>
      </a:accent6>
      <a:hlink>
        <a:srgbClr val="0099CC"/>
      </a:hlink>
      <a:folHlink>
        <a:srgbClr val="CBCBCB"/>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Contempo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Contempo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Contempo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Contempo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7_Contempo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tempor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Humanst521 BT" pitchFamily="34"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1.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2.xml><?xml version="1.0" encoding="utf-8"?>
<a:theme xmlns:a="http://schemas.openxmlformats.org/drawingml/2006/main" name="2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3.xml><?xml version="1.0" encoding="utf-8"?>
<a:theme xmlns:a="http://schemas.openxmlformats.org/drawingml/2006/main" name="3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4.xml><?xml version="1.0" encoding="utf-8"?>
<a:theme xmlns:a="http://schemas.openxmlformats.org/drawingml/2006/main" name="4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5.xml><?xml version="1.0" encoding="utf-8"?>
<a:theme xmlns:a="http://schemas.openxmlformats.org/drawingml/2006/main" name="5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6.xml><?xml version="1.0" encoding="utf-8"?>
<a:theme xmlns:a="http://schemas.openxmlformats.org/drawingml/2006/main" name="6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7.xml><?xml version="1.0" encoding="utf-8"?>
<a:theme xmlns:a="http://schemas.openxmlformats.org/drawingml/2006/main" name="7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4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3294</TotalTime>
  <Words>2303</Words>
  <Application>Microsoft Office PowerPoint</Application>
  <PresentationFormat>On-screen Show (16:9)</PresentationFormat>
  <Paragraphs>504</Paragraphs>
  <Slides>54</Slides>
  <Notes>24</Notes>
  <HiddenSlides>0</HiddenSlides>
  <MMClips>1</MMClips>
  <ScaleCrop>false</ScaleCrop>
  <HeadingPairs>
    <vt:vector size="6" baseType="variant">
      <vt:variant>
        <vt:lpstr>Fonts Used</vt:lpstr>
      </vt:variant>
      <vt:variant>
        <vt:i4>13</vt:i4>
      </vt:variant>
      <vt:variant>
        <vt:lpstr>Theme</vt:lpstr>
      </vt:variant>
      <vt:variant>
        <vt:i4>47</vt:i4>
      </vt:variant>
      <vt:variant>
        <vt:lpstr>Slide Titles</vt:lpstr>
      </vt:variant>
      <vt:variant>
        <vt:i4>54</vt:i4>
      </vt:variant>
    </vt:vector>
  </HeadingPairs>
  <TitlesOfParts>
    <vt:vector size="114" baseType="lpstr">
      <vt:lpstr>Calibri</vt:lpstr>
      <vt:lpstr>Gill Sans MT</vt:lpstr>
      <vt:lpstr>Arial Black</vt:lpstr>
      <vt:lpstr>Arial</vt:lpstr>
      <vt:lpstr>Times New Roman</vt:lpstr>
      <vt:lpstr>Verdana</vt:lpstr>
      <vt:lpstr>Humanst521 BT</vt:lpstr>
      <vt:lpstr>Candara</vt:lpstr>
      <vt:lpstr>Franklin Gothic Medium</vt:lpstr>
      <vt:lpstr>Aharoni</vt:lpstr>
      <vt:lpstr>Wingdings 2</vt:lpstr>
      <vt:lpstr>Wingdings</vt:lpstr>
      <vt:lpstr>Helvetica</vt:lpstr>
      <vt:lpstr>Office Theme</vt:lpstr>
      <vt:lpstr>2_Contemporary</vt:lpstr>
      <vt:lpstr>3_Contemporary</vt:lpstr>
      <vt:lpstr>1_Office Theme</vt:lpstr>
      <vt:lpstr>2_Office Theme</vt:lpstr>
      <vt:lpstr>3_Office Theme</vt:lpstr>
      <vt:lpstr>Grid</vt:lpstr>
      <vt:lpstr>4_Office Theme</vt:lpstr>
      <vt:lpstr>5_Office Theme</vt:lpstr>
      <vt:lpstr>6_Office Theme</vt:lpstr>
      <vt:lpstr>7_Office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Contemporary</vt:lpstr>
      <vt:lpstr>4_Contemporary</vt:lpstr>
      <vt:lpstr>5_Contemporary</vt:lpstr>
      <vt:lpstr>6_Contemporary</vt:lpstr>
      <vt:lpstr>7_Contemporary</vt:lpstr>
      <vt:lpstr>Dividend</vt:lpstr>
      <vt:lpstr>1_Dividend</vt:lpstr>
      <vt:lpstr>2_Dividend</vt:lpstr>
      <vt:lpstr>3_Dividend</vt:lpstr>
      <vt:lpstr>4_Dividend</vt:lpstr>
      <vt:lpstr>5_Dividend</vt:lpstr>
      <vt:lpstr>6_Dividend</vt:lpstr>
      <vt:lpstr>7_Dividend</vt:lpstr>
      <vt:lpstr>Illinois Data-Driven Health &amp; Justice Webinar Series </vt:lpstr>
      <vt:lpstr>Agenda</vt:lpstr>
      <vt:lpstr>Learning Objectives</vt:lpstr>
      <vt:lpstr>Trauma-Informed Care</vt:lpstr>
      <vt:lpstr>Impact of Trauma on Health Outcomes and High Risk Behaviors and the UCSF Trauma Recovery Center Model</vt:lpstr>
      <vt:lpstr>Acknowledgements</vt:lpstr>
      <vt:lpstr>WHAT IS TRAUMA?</vt:lpstr>
      <vt:lpstr>PowerPoint Presentation</vt:lpstr>
      <vt:lpstr>Fight, flight, freeze</vt:lpstr>
      <vt:lpstr>Chronic Stress Causes “Wear and Tear” on the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trauma affect the individual?</vt:lpstr>
      <vt:lpstr>Basic capacities damaged by trauma: continued</vt:lpstr>
      <vt:lpstr>Basic capacities damaged by trauma, continued:</vt:lpstr>
      <vt:lpstr>Basic capacities damaged by trauma, continued:</vt:lpstr>
      <vt:lpstr>PowerPoint Presentation</vt:lpstr>
      <vt:lpstr>Prevalence: Trauma History</vt:lpstr>
      <vt:lpstr>PTSD Risk in Underserved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Psychotherapy for Trauma Victims</vt:lpstr>
      <vt:lpstr>Vision:  A New Model of Care</vt:lpstr>
      <vt:lpstr>Engagement, Tracking &amp; Outreach</vt:lpstr>
      <vt:lpstr>Summary Results</vt:lpstr>
      <vt:lpstr>Summary Results, continued:</vt:lpstr>
      <vt:lpstr>Lake County CIT</vt:lpstr>
      <vt:lpstr>Lake county sheriff’s office  Crisis intervention team program</vt:lpstr>
      <vt:lpstr>Lake County, Illinois Demographics</vt:lpstr>
      <vt:lpstr>Lake County Sheriff’s Office CRISIS INTERVENTOIN TEAM PROGRAM</vt:lpstr>
      <vt:lpstr>PowerPoint Presentation</vt:lpstr>
      <vt:lpstr>PowerPoint Presentation</vt:lpstr>
      <vt:lpstr>PowerPoint Presentation</vt:lpstr>
      <vt:lpstr>PowerPoint Presentation</vt:lpstr>
      <vt:lpstr>Lake County sheriff’s office crisis intervention team program</vt:lpstr>
      <vt:lpstr>Questions? </vt:lpstr>
      <vt:lpstr>Contact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Illinois Data-Driven Health &amp; Justice Webinar Series</dc:title>
  <dc:creator>Amanda Auerbach</dc:creator>
  <cp:lastModifiedBy>Dyar, Mary Ann</cp:lastModifiedBy>
  <cp:revision>81</cp:revision>
  <cp:lastPrinted>2016-11-16T22:39:30Z</cp:lastPrinted>
  <dcterms:modified xsi:type="dcterms:W3CDTF">2017-05-24T03:28:51Z</dcterms:modified>
</cp:coreProperties>
</file>