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367" r:id="rId2"/>
    <p:sldId id="404" r:id="rId3"/>
    <p:sldId id="368" r:id="rId4"/>
    <p:sldId id="384" r:id="rId5"/>
    <p:sldId id="259" r:id="rId6"/>
    <p:sldId id="390" r:id="rId7"/>
    <p:sldId id="398" r:id="rId8"/>
    <p:sldId id="393" r:id="rId9"/>
    <p:sldId id="399" r:id="rId10"/>
    <p:sldId id="402" r:id="rId11"/>
    <p:sldId id="403" r:id="rId12"/>
    <p:sldId id="342" r:id="rId13"/>
    <p:sldId id="265" r:id="rId14"/>
    <p:sldId id="266" r:id="rId15"/>
    <p:sldId id="397" r:id="rId16"/>
    <p:sldId id="276" r:id="rId17"/>
    <p:sldId id="400" r:id="rId18"/>
    <p:sldId id="308" r:id="rId19"/>
    <p:sldId id="389" r:id="rId20"/>
    <p:sldId id="386" r:id="rId21"/>
    <p:sldId id="387" r:id="rId22"/>
    <p:sldId id="388" r:id="rId23"/>
    <p:sldId id="379" r:id="rId24"/>
    <p:sldId id="401" r:id="rId25"/>
    <p:sldId id="331" r:id="rId26"/>
  </p:sldIdLst>
  <p:sldSz cx="9144000" cy="6858000" type="screen4x3"/>
  <p:notesSz cx="7077075" cy="9028113"/>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9191" autoAdjust="0"/>
    <p:restoredTop sz="86410" autoAdjust="0"/>
  </p:normalViewPr>
  <p:slideViewPr>
    <p:cSldViewPr>
      <p:cViewPr varScale="1">
        <p:scale>
          <a:sx n="63" d="100"/>
          <a:sy n="63" d="100"/>
        </p:scale>
        <p:origin x="-1362" y="-96"/>
      </p:cViewPr>
      <p:guideLst>
        <p:guide orient="horz" pos="2160"/>
        <p:guide pos="2880"/>
      </p:guideLst>
    </p:cSldViewPr>
  </p:slideViewPr>
  <p:outlineViewPr>
    <p:cViewPr>
      <p:scale>
        <a:sx n="33" d="100"/>
        <a:sy n="33" d="100"/>
      </p:scale>
      <p:origin x="0" y="-36086"/>
    </p:cViewPr>
  </p:outlineViewPr>
  <p:notesTextViewPr>
    <p:cViewPr>
      <p:scale>
        <a:sx n="100" d="100"/>
        <a:sy n="100" d="100"/>
      </p:scale>
      <p:origin x="0" y="0"/>
    </p:cViewPr>
  </p:notesTextViewPr>
  <p:sorterViewPr>
    <p:cViewPr>
      <p:scale>
        <a:sx n="66" d="100"/>
        <a:sy n="66" d="100"/>
      </p:scale>
      <p:origin x="0" y="40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51406"/>
          </a:xfrm>
          <a:prstGeom prst="rect">
            <a:avLst/>
          </a:prstGeom>
        </p:spPr>
        <p:txBody>
          <a:bodyPr vert="horz" lIns="93324" tIns="46662" rIns="93324" bIns="46662"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4008706" y="0"/>
            <a:ext cx="3066732" cy="451406"/>
          </a:xfrm>
          <a:prstGeom prst="rect">
            <a:avLst/>
          </a:prstGeom>
        </p:spPr>
        <p:txBody>
          <a:bodyPr vert="horz" lIns="93324" tIns="46662" rIns="93324" bIns="46662" rtlCol="0"/>
          <a:lstStyle>
            <a:lvl1pPr algn="r">
              <a:defRPr sz="1200">
                <a:latin typeface="Arial" charset="0"/>
              </a:defRPr>
            </a:lvl1pPr>
          </a:lstStyle>
          <a:p>
            <a:pPr>
              <a:defRPr/>
            </a:pPr>
            <a:fld id="{9E5F014A-4075-478D-A07E-B4429ECADA63}" type="datetimeFigureOut">
              <a:rPr lang="en-US"/>
              <a:pPr>
                <a:defRPr/>
              </a:pPr>
              <a:t>3/24/2020</a:t>
            </a:fld>
            <a:endParaRPr lang="en-US"/>
          </a:p>
        </p:txBody>
      </p:sp>
      <p:sp>
        <p:nvSpPr>
          <p:cNvPr id="4" name="Footer Placeholder 3"/>
          <p:cNvSpPr>
            <a:spLocks noGrp="1"/>
          </p:cNvSpPr>
          <p:nvPr>
            <p:ph type="ftr" sz="quarter" idx="2"/>
          </p:nvPr>
        </p:nvSpPr>
        <p:spPr>
          <a:xfrm>
            <a:off x="1" y="8575140"/>
            <a:ext cx="3066732" cy="451406"/>
          </a:xfrm>
          <a:prstGeom prst="rect">
            <a:avLst/>
          </a:prstGeom>
        </p:spPr>
        <p:txBody>
          <a:bodyPr vert="horz" lIns="93324" tIns="46662" rIns="93324" bIns="46662"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4008706" y="8575140"/>
            <a:ext cx="3066732" cy="451406"/>
          </a:xfrm>
          <a:prstGeom prst="rect">
            <a:avLst/>
          </a:prstGeom>
        </p:spPr>
        <p:txBody>
          <a:bodyPr vert="horz" wrap="square" lIns="93324" tIns="46662" rIns="93324" bIns="46662" numCol="1" anchor="b" anchorCtr="0" compatLnSpc="1">
            <a:prstTxWarp prst="textNoShape">
              <a:avLst/>
            </a:prstTxWarp>
          </a:bodyPr>
          <a:lstStyle>
            <a:lvl1pPr algn="r">
              <a:defRPr sz="1200"/>
            </a:lvl1pPr>
          </a:lstStyle>
          <a:p>
            <a:fld id="{0AFCDD04-679B-4AAB-AE6F-A0B1F3EAAABD}" type="slidenum">
              <a:rPr lang="en-US" altLang="en-US"/>
              <a:pPr/>
              <a:t>‹#›</a:t>
            </a:fld>
            <a:endParaRPr lang="en-US" altLang="en-US"/>
          </a:p>
        </p:txBody>
      </p:sp>
    </p:spTree>
    <p:extLst>
      <p:ext uri="{BB962C8B-B14F-4D97-AF65-F5344CB8AC3E}">
        <p14:creationId xmlns:p14="http://schemas.microsoft.com/office/powerpoint/2010/main" xmlns="" val="25780625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51406"/>
          </a:xfrm>
          <a:prstGeom prst="rect">
            <a:avLst/>
          </a:prstGeom>
        </p:spPr>
        <p:txBody>
          <a:bodyPr vert="horz" lIns="93324" tIns="46662" rIns="93324" bIns="46662"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008706" y="0"/>
            <a:ext cx="3066732" cy="451406"/>
          </a:xfrm>
          <a:prstGeom prst="rect">
            <a:avLst/>
          </a:prstGeom>
        </p:spPr>
        <p:txBody>
          <a:bodyPr vert="horz" lIns="93324" tIns="46662" rIns="93324" bIns="46662" rtlCol="0"/>
          <a:lstStyle>
            <a:lvl1pPr algn="r" fontAlgn="auto">
              <a:spcBef>
                <a:spcPts val="0"/>
              </a:spcBef>
              <a:spcAft>
                <a:spcPts val="0"/>
              </a:spcAft>
              <a:defRPr sz="1200">
                <a:latin typeface="+mn-lt"/>
              </a:defRPr>
            </a:lvl1pPr>
          </a:lstStyle>
          <a:p>
            <a:pPr>
              <a:defRPr/>
            </a:pPr>
            <a:fld id="{3B878FF2-302B-43BA-B1DC-092BACEA9C88}" type="datetimeFigureOut">
              <a:rPr lang="en-US"/>
              <a:pPr>
                <a:defRPr/>
              </a:pPr>
              <a:t>3/24/2020</a:t>
            </a:fld>
            <a:endParaRPr lang="en-US"/>
          </a:p>
        </p:txBody>
      </p:sp>
      <p:sp>
        <p:nvSpPr>
          <p:cNvPr id="4" name="Slide Image Placeholder 3"/>
          <p:cNvSpPr>
            <a:spLocks noGrp="1" noRot="1" noChangeAspect="1"/>
          </p:cNvSpPr>
          <p:nvPr>
            <p:ph type="sldImg" idx="2"/>
          </p:nvPr>
        </p:nvSpPr>
        <p:spPr>
          <a:xfrm>
            <a:off x="1282700" y="677863"/>
            <a:ext cx="4511675" cy="3384550"/>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p:cNvSpPr>
            <a:spLocks noGrp="1"/>
          </p:cNvSpPr>
          <p:nvPr>
            <p:ph type="body" sz="quarter" idx="3"/>
          </p:nvPr>
        </p:nvSpPr>
        <p:spPr>
          <a:xfrm>
            <a:off x="707708" y="4288355"/>
            <a:ext cx="5661660" cy="4062651"/>
          </a:xfrm>
          <a:prstGeom prst="rect">
            <a:avLst/>
          </a:prstGeom>
        </p:spPr>
        <p:txBody>
          <a:bodyPr vert="horz" lIns="93324" tIns="46662" rIns="93324" bIns="4666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575140"/>
            <a:ext cx="3066732" cy="451406"/>
          </a:xfrm>
          <a:prstGeom prst="rect">
            <a:avLst/>
          </a:prstGeom>
        </p:spPr>
        <p:txBody>
          <a:bodyPr vert="horz" lIns="93324" tIns="46662" rIns="93324" bIns="46662"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008706" y="8575140"/>
            <a:ext cx="3066732" cy="451406"/>
          </a:xfrm>
          <a:prstGeom prst="rect">
            <a:avLst/>
          </a:prstGeom>
        </p:spPr>
        <p:txBody>
          <a:bodyPr vert="horz" wrap="square" lIns="93324" tIns="46662" rIns="93324" bIns="46662" numCol="1" anchor="b" anchorCtr="0" compatLnSpc="1">
            <a:prstTxWarp prst="textNoShape">
              <a:avLst/>
            </a:prstTxWarp>
          </a:bodyPr>
          <a:lstStyle>
            <a:lvl1pPr algn="r">
              <a:defRPr sz="1200">
                <a:latin typeface="Calibri" panose="020F0502020204030204" pitchFamily="34" charset="0"/>
              </a:defRPr>
            </a:lvl1pPr>
          </a:lstStyle>
          <a:p>
            <a:fld id="{2BA1BCA7-36ED-4D0D-80A2-E06FD3B32326}" type="slidenum">
              <a:rPr lang="en-US" altLang="en-US"/>
              <a:pPr/>
              <a:t>‹#›</a:t>
            </a:fld>
            <a:endParaRPr lang="en-US" altLang="en-US"/>
          </a:p>
        </p:txBody>
      </p:sp>
    </p:spTree>
    <p:extLst>
      <p:ext uri="{BB962C8B-B14F-4D97-AF65-F5344CB8AC3E}">
        <p14:creationId xmlns:p14="http://schemas.microsoft.com/office/powerpoint/2010/main" xmlns="" val="393349857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1BCA7-36ED-4D0D-80A2-E06FD3B32326}" type="slidenum">
              <a:rPr lang="en-US" altLang="en-US" smtClean="0"/>
              <a:pPr/>
              <a:t>1</a:t>
            </a:fld>
            <a:endParaRPr lang="en-US" altLang="en-US"/>
          </a:p>
        </p:txBody>
      </p:sp>
    </p:spTree>
    <p:extLst>
      <p:ext uri="{BB962C8B-B14F-4D97-AF65-F5344CB8AC3E}">
        <p14:creationId xmlns:p14="http://schemas.microsoft.com/office/powerpoint/2010/main" xmlns="" val="1648056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1BCA7-36ED-4D0D-80A2-E06FD3B32326}" type="slidenum">
              <a:rPr lang="en-US" altLang="en-US" smtClean="0"/>
              <a:pPr/>
              <a:t>6</a:t>
            </a:fld>
            <a:endParaRPr lang="en-US" altLang="en-US"/>
          </a:p>
        </p:txBody>
      </p:sp>
    </p:spTree>
    <p:extLst>
      <p:ext uri="{BB962C8B-B14F-4D97-AF65-F5344CB8AC3E}">
        <p14:creationId xmlns:p14="http://schemas.microsoft.com/office/powerpoint/2010/main" xmlns="" val="64832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1BCA7-36ED-4D0D-80A2-E06FD3B32326}" type="slidenum">
              <a:rPr lang="en-US" altLang="en-US" smtClean="0"/>
              <a:pPr/>
              <a:t>12</a:t>
            </a:fld>
            <a:endParaRPr lang="en-US" altLang="en-US"/>
          </a:p>
        </p:txBody>
      </p:sp>
    </p:spTree>
    <p:extLst>
      <p:ext uri="{BB962C8B-B14F-4D97-AF65-F5344CB8AC3E}">
        <p14:creationId xmlns:p14="http://schemas.microsoft.com/office/powerpoint/2010/main" xmlns="" val="1809682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xmlns="" id="{D167EDC6-88B3-413B-A655-3DD8BD538D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xmlns="" id="{A6B89276-2E99-47D7-AB90-97E23EBFF10B}"/>
              </a:ext>
            </a:extLst>
          </p:cNvPr>
          <p:cNvSpPr>
            <a:spLocks noGrp="1"/>
          </p:cNvSpPr>
          <p:nvPr>
            <p:ph type="body" idx="1"/>
          </p:nvPr>
        </p:nvSpPr>
        <p:spPr/>
        <p:txBody>
          <a:bodyPr>
            <a:normAutofit fontScale="92500" lnSpcReduction="10000"/>
          </a:bodyPr>
          <a:lstStyle/>
          <a:p>
            <a:pPr>
              <a:defRPr/>
            </a:pPr>
            <a:r>
              <a:rPr lang="en-US" dirty="0"/>
              <a:t>Operated by a public agency or nonprofit organization, or a combination of such organizations, and provides direct services to crime victims. Nonprofit organizations must submit proof of 501(c)(3) status as determined by the Internal Revenue Service. </a:t>
            </a:r>
          </a:p>
          <a:p>
            <a:pPr>
              <a:defRPr/>
            </a:pPr>
            <a:endParaRPr lang="en-US" dirty="0"/>
          </a:p>
          <a:p>
            <a:pPr>
              <a:defRPr/>
            </a:pPr>
            <a:r>
              <a:rPr lang="en-US" dirty="0"/>
              <a:t>This includes having the support and approval of its services by the community and a history of providing direct services in a cost-effective manner. New programs that have not yet demonstrated a record of providing services may be eligible for VOCA funds if they can demonstrate that a minimum of 25 percent of their financial support comes from sources other than the Crime Victims Fund in the year of or the year preceding the award. </a:t>
            </a:r>
          </a:p>
          <a:p>
            <a:pPr>
              <a:defRPr/>
            </a:pPr>
            <a:endParaRPr lang="en-US" dirty="0"/>
          </a:p>
          <a:p>
            <a:pPr>
              <a:defRPr/>
            </a:pPr>
            <a:r>
              <a:rPr lang="en-US" dirty="0"/>
              <a:t>Match must be committed for each VOCA-funded project and derived from sources other than federal funds. </a:t>
            </a:r>
          </a:p>
          <a:p>
            <a:pPr>
              <a:buFont typeface="Arial" panose="020B0604020202020204" pitchFamily="34" charset="0"/>
              <a:buNone/>
              <a:defRPr/>
            </a:pPr>
            <a:endParaRPr lang="en-US" dirty="0"/>
          </a:p>
          <a:p>
            <a:pPr>
              <a:buFont typeface="Arial" panose="020B0604020202020204" pitchFamily="34" charset="0"/>
              <a:buNone/>
              <a:defRPr/>
            </a:pPr>
            <a:r>
              <a:rPr lang="en-US" dirty="0"/>
              <a:t>Assist victims by identifying and notifying crime victims of the availability of compensation, referring victims to organizations that can assist them in applying, assisting victims with application forms and procedures, obtaining necessary documentation, monitoring claim status and intervening on behalf of victims with the compensation program. </a:t>
            </a:r>
          </a:p>
          <a:p>
            <a:pPr>
              <a:buFont typeface="Arial" panose="020B0604020202020204" pitchFamily="34" charset="0"/>
              <a:buNone/>
              <a:defRPr/>
            </a:pPr>
            <a:endParaRPr lang="en-US" dirty="0"/>
          </a:p>
          <a:p>
            <a:pPr>
              <a:buFont typeface="Arial" panose="020B0604020202020204" pitchFamily="34" charset="0"/>
              <a:buNone/>
              <a:defRPr/>
            </a:pPr>
            <a:r>
              <a:rPr lang="en-US" dirty="0"/>
              <a:t>Comply with the applicable provisions of VOCA, the VOCA Victim Assistance Program Final Rule, Office of Victims of Crime guidelines, and the requirements of the Department of Justice Grants Financial Guide and government-wide grant rules, which includes maintaining appropriate programmatic and financial records that fully disclose the amount and disposition of VOCA funds received.</a:t>
            </a:r>
          </a:p>
          <a:p>
            <a:pPr>
              <a:defRPr/>
            </a:pPr>
            <a:endParaRPr lang="en-US" dirty="0"/>
          </a:p>
        </p:txBody>
      </p:sp>
      <p:sp>
        <p:nvSpPr>
          <p:cNvPr id="17412" name="Slide Number Placeholder 3">
            <a:extLst>
              <a:ext uri="{FF2B5EF4-FFF2-40B4-BE49-F238E27FC236}">
                <a16:creationId xmlns:a16="http://schemas.microsoft.com/office/drawing/2014/main" xmlns="" id="{EE45341C-2667-4D51-9F9A-3829ED44449C}"/>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057B51-FAC3-4819-8532-D1E4344BBF5A}"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xmlns="" val="471960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xmlns="" id="{E553EEFE-F754-4BDA-B6BA-7D4376A6CF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xmlns="" id="{23D1273A-2553-4F2D-A375-E93A4B4E2109}"/>
              </a:ext>
            </a:extLst>
          </p:cNvPr>
          <p:cNvSpPr>
            <a:spLocks noGrp="1"/>
          </p:cNvSpPr>
          <p:nvPr>
            <p:ph type="body" idx="1"/>
          </p:nvPr>
        </p:nvSpPr>
        <p:spPr/>
        <p:txBody>
          <a:bodyPr/>
          <a:lstStyle/>
          <a:p>
            <a:pPr>
              <a:buFont typeface="Arial" panose="020B0604020202020204" pitchFamily="34" charset="0"/>
              <a:buNone/>
              <a:defRPr/>
            </a:pPr>
            <a:r>
              <a:rPr lang="en-US" dirty="0"/>
              <a:t>No person shall, on the grounds of race, color, religion, national origin, sex, age, or disability, be excluded from participation in, be denied the benefits of, be subjected to discrimination under, or denied employment in connection with any VOCA-funded program or activity. </a:t>
            </a:r>
          </a:p>
          <a:p>
            <a:pPr>
              <a:buFont typeface="Arial" panose="020B0604020202020204" pitchFamily="34" charset="0"/>
              <a:buNone/>
              <a:defRPr/>
            </a:pPr>
            <a:r>
              <a:rPr lang="en-US" dirty="0"/>
              <a:t>Abide by any additional eligibility or service criteria as established by ICJIA including submitting statistical and programmatic information on the use and impact of VOCA funds, as requested by ICJIA. </a:t>
            </a:r>
          </a:p>
          <a:p>
            <a:pPr>
              <a:buFont typeface="Arial" panose="020B0604020202020204" pitchFamily="34" charset="0"/>
              <a:buNone/>
              <a:defRPr/>
            </a:pPr>
            <a:r>
              <a:rPr lang="en-US" dirty="0"/>
              <a:t>Provide services to victims of federal crimes on the same basis as victims of state/local crimes. </a:t>
            </a:r>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endParaRPr lang="en-US" dirty="0"/>
          </a:p>
          <a:p>
            <a:pPr>
              <a:defRPr/>
            </a:pPr>
            <a:endParaRPr lang="en-US" dirty="0"/>
          </a:p>
          <a:p>
            <a:pPr>
              <a:defRPr/>
            </a:pPr>
            <a:endParaRPr lang="en-US" dirty="0"/>
          </a:p>
          <a:p>
            <a:pPr>
              <a:defRPr/>
            </a:pPr>
            <a:endParaRPr lang="en-US" dirty="0"/>
          </a:p>
        </p:txBody>
      </p:sp>
      <p:sp>
        <p:nvSpPr>
          <p:cNvPr id="19460" name="Slide Number Placeholder 3">
            <a:extLst>
              <a:ext uri="{FF2B5EF4-FFF2-40B4-BE49-F238E27FC236}">
                <a16:creationId xmlns:a16="http://schemas.microsoft.com/office/drawing/2014/main" xmlns="" id="{588821B6-8C6D-49D0-829E-E3D2EA0B02CE}"/>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97289E-500F-4089-BFF7-0FDC4ECBA5DE}"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xmlns="" val="237789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1BCA7-36ED-4D0D-80A2-E06FD3B32326}" type="slidenum">
              <a:rPr lang="en-US" altLang="en-US" smtClean="0"/>
              <a:pPr/>
              <a:t>16</a:t>
            </a:fld>
            <a:endParaRPr lang="en-US" altLang="en-US"/>
          </a:p>
        </p:txBody>
      </p:sp>
    </p:spTree>
    <p:extLst>
      <p:ext uri="{BB962C8B-B14F-4D97-AF65-F5344CB8AC3E}">
        <p14:creationId xmlns:p14="http://schemas.microsoft.com/office/powerpoint/2010/main" xmlns="" val="3941390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0482" name="Rectangle 2"/>
          <p:cNvSpPr>
            <a:spLocks noGrp="1"/>
          </p:cNvSpPr>
          <p:nvPr/>
        </p:nvSpPr>
        <p:spPr bwMode="auto">
          <a:xfrm>
            <a:off x="457200" y="990600"/>
            <a:ext cx="8229600" cy="914400"/>
          </a:xfrm>
          <a:prstGeom prst="rect">
            <a:avLst/>
          </a:prstGeom>
        </p:spPr>
        <p:txBody>
          <a:bodyPr anchor="ctr"/>
          <a:lstStyle>
            <a:lvl1pPr algn="ctr" eaLnBrk="0" hangingPunct="0">
              <a:defRPr sz="4400">
                <a:solidFill>
                  <a:schemeClr val="tx1"/>
                </a:solidFill>
                <a:latin typeface="Calibri" panose="020F0502020204030204" pitchFamily="34" charset="0"/>
              </a:defRPr>
            </a:lvl1pPr>
            <a:lvl2pPr algn="ctr" eaLnBrk="0" hangingPunct="0">
              <a:defRPr sz="4400">
                <a:solidFill>
                  <a:schemeClr val="tx1"/>
                </a:solidFill>
                <a:latin typeface="Calibri" panose="020F0502020204030204" pitchFamily="34" charset="0"/>
              </a:defRPr>
            </a:lvl2pPr>
            <a:lvl3pPr algn="ctr" eaLnBrk="0" hangingPunct="0">
              <a:defRPr sz="4400">
                <a:solidFill>
                  <a:schemeClr val="tx1"/>
                </a:solidFill>
                <a:latin typeface="Calibri" panose="020F0502020204030204" pitchFamily="34" charset="0"/>
              </a:defRPr>
            </a:lvl3pPr>
            <a:lvl4pPr algn="ctr" eaLnBrk="0" hangingPunct="0">
              <a:defRPr sz="4400">
                <a:solidFill>
                  <a:schemeClr val="tx1"/>
                </a:solidFill>
                <a:latin typeface="Calibri" panose="020F0502020204030204" pitchFamily="34" charset="0"/>
              </a:defRPr>
            </a:lvl4pPr>
            <a:lvl5pPr algn="ctr" eaLnBrk="0" hangingPunct="0">
              <a:defRPr sz="4400">
                <a:solidFill>
                  <a:schemeClr val="tx1"/>
                </a:solidFill>
                <a:latin typeface="Calibri" panose="020F0502020204030204" pitchFamily="34" charset="0"/>
              </a:defRPr>
            </a:lvl5pPr>
            <a:lvl6pPr marL="457200" algn="ctr" eaLnBrk="0" fontAlgn="base" hangingPunct="0">
              <a:spcBef>
                <a:spcPct val="0"/>
              </a:spcBef>
              <a:spcAft>
                <a:spcPct val="0"/>
              </a:spcAft>
              <a:defRPr sz="4400">
                <a:solidFill>
                  <a:schemeClr val="tx1"/>
                </a:solidFill>
                <a:latin typeface="Calibri" panose="020F0502020204030204" pitchFamily="34" charset="0"/>
              </a:defRPr>
            </a:lvl6pPr>
            <a:lvl7pPr marL="914400" algn="ctr" eaLnBrk="0" fontAlgn="base" hangingPunct="0">
              <a:spcBef>
                <a:spcPct val="0"/>
              </a:spcBef>
              <a:spcAft>
                <a:spcPct val="0"/>
              </a:spcAft>
              <a:defRPr sz="4400">
                <a:solidFill>
                  <a:schemeClr val="tx1"/>
                </a:solidFill>
                <a:latin typeface="Calibri" panose="020F0502020204030204" pitchFamily="34" charset="0"/>
              </a:defRPr>
            </a:lvl7pPr>
            <a:lvl8pPr marL="1371600" algn="ctr" eaLnBrk="0" fontAlgn="base" hangingPunct="0">
              <a:spcBef>
                <a:spcPct val="0"/>
              </a:spcBef>
              <a:spcAft>
                <a:spcPct val="0"/>
              </a:spcAft>
              <a:defRPr sz="4400">
                <a:solidFill>
                  <a:schemeClr val="tx1"/>
                </a:solidFill>
                <a:latin typeface="Calibri" panose="020F0502020204030204" pitchFamily="34" charset="0"/>
              </a:defRPr>
            </a:lvl8pPr>
            <a:lvl9pPr marL="1828800" algn="ctr" eaLnBrk="0" fontAlgn="base" hangingPunct="0">
              <a:spcBef>
                <a:spcPct val="0"/>
              </a:spcBef>
              <a:spcAft>
                <a:spcPct val="0"/>
              </a:spcAft>
              <a:defRPr sz="4400">
                <a:solidFill>
                  <a:schemeClr val="tx1"/>
                </a:solidFill>
                <a:latin typeface="Calibri" panose="020F0502020204030204" pitchFamily="34" charset="0"/>
              </a:defRPr>
            </a:lvl9pPr>
          </a:lstStyle>
          <a:p>
            <a:endParaRPr lang="en-US" altLang="en-US"/>
          </a:p>
        </p:txBody>
      </p:sp>
      <p:sp>
        <p:nvSpPr>
          <p:cNvPr id="20483" name="Rectangle 3"/>
          <p:cNvSpPr>
            <a:spLocks noGrp="1"/>
          </p:cNvSpPr>
          <p:nvPr/>
        </p:nvSpPr>
        <p:spPr bwMode="auto">
          <a:xfrm>
            <a:off x="457200" y="2286000"/>
            <a:ext cx="8229600" cy="3840163"/>
          </a:xfrm>
          <a:prstGeom prst="rect">
            <a:avLst/>
          </a:prstGeom>
        </p:spPr>
        <p:txBody>
          <a:bodyPr/>
          <a:lstStyle>
            <a:lvl1pPr algn="ctr" eaLnBrk="0" hangingPunct="0">
              <a:spcBef>
                <a:spcPct val="20000"/>
              </a:spcBef>
              <a:buFont typeface="Arial" panose="020B0604020202020204" pitchFamily="34" charset="0"/>
              <a:defRPr sz="3200">
                <a:solidFill>
                  <a:schemeClr val="tx1"/>
                </a:solidFill>
                <a:latin typeface="Calibri" panose="020F0502020204030204" pitchFamily="34" charset="0"/>
              </a:defRPr>
            </a:lvl1pPr>
            <a:lvl2pPr algn="ctr" eaLnBrk="0" hangingPunct="0">
              <a:spcBef>
                <a:spcPct val="20000"/>
              </a:spcBef>
              <a:buFont typeface="Arial" panose="020B0604020202020204" pitchFamily="34" charset="0"/>
              <a:defRPr sz="2800">
                <a:solidFill>
                  <a:schemeClr val="tx1"/>
                </a:solidFill>
                <a:latin typeface="Calibri" panose="020F0502020204030204" pitchFamily="34" charset="0"/>
              </a:defRPr>
            </a:lvl2pPr>
            <a:lvl3pPr algn="ctr" eaLnBrk="0" hangingPunct="0">
              <a:spcBef>
                <a:spcPct val="20000"/>
              </a:spcBef>
              <a:buFont typeface="Arial" panose="020B0604020202020204" pitchFamily="34" charset="0"/>
              <a:defRPr sz="2400">
                <a:solidFill>
                  <a:schemeClr val="tx1"/>
                </a:solidFill>
                <a:latin typeface="Calibri" panose="020F0502020204030204" pitchFamily="34" charset="0"/>
              </a:defRPr>
            </a:lvl3pPr>
            <a:lvl4pPr algn="ctr" eaLnBrk="0" hangingPunct="0">
              <a:spcBef>
                <a:spcPct val="20000"/>
              </a:spcBef>
              <a:buFont typeface="Arial" panose="020B0604020202020204" pitchFamily="34" charset="0"/>
              <a:defRPr sz="2000">
                <a:solidFill>
                  <a:schemeClr val="tx1"/>
                </a:solidFill>
                <a:latin typeface="Calibri" panose="020F0502020204030204" pitchFamily="34" charset="0"/>
              </a:defRPr>
            </a:lvl4pPr>
            <a:lvl5pPr algn="ctr" eaLnBrk="0" hangingPunct="0">
              <a:spcBef>
                <a:spcPct val="20000"/>
              </a:spcBef>
              <a:buFont typeface="Arial" panose="020B0604020202020204" pitchFamily="34" charset="0"/>
              <a:defRPr sz="2000">
                <a:solidFill>
                  <a:schemeClr val="tx1"/>
                </a:solidFill>
                <a:latin typeface="Calibri" panose="020F0502020204030204" pitchFamily="34" charset="0"/>
              </a:defRPr>
            </a:lvl5pPr>
            <a:lvl6pPr algn="ctr"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6pPr>
            <a:lvl7pPr algn="ctr"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7pPr>
            <a:lvl8pPr algn="ctr"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8pPr>
            <a:lvl9pPr algn="ctr"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9pPr>
          </a:lstStyle>
          <a:p>
            <a:pPr marL="342900" indent="-342900" algn="l">
              <a:buFont typeface="Arial" panose="020B0604020202020204" pitchFamily="34" charset="0"/>
              <a:buChar char="•"/>
            </a:pPr>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fld id="{20D0EAAA-6D7F-4571-B92A-95FFA4AEE662}" type="datetime1">
              <a:rPr lang="en-US" altLang="en-US"/>
              <a:pPr/>
              <a:t>3/24/2020</a:t>
            </a:fld>
            <a:r>
              <a:rPr lang="en-US" altLang="en-US"/>
              <a:t> | Illinois Criminal Justice Information Authority | </a:t>
            </a:r>
            <a:fld id="{63930561-DE25-477B-90FF-BB8023CEB7A3}" type="slidenum">
              <a:rPr lang="en-US" altLang="en-US"/>
              <a:pPr/>
              <a:t>‹#›</a:t>
            </a:fld>
            <a:endParaRPr lang="en-US" altLang="en-US"/>
          </a:p>
        </p:txBody>
      </p:sp>
    </p:spTree>
    <p:extLst>
      <p:ext uri="{BB962C8B-B14F-4D97-AF65-F5344CB8AC3E}">
        <p14:creationId xmlns:p14="http://schemas.microsoft.com/office/powerpoint/2010/main" xmlns="" val="1659231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fld id="{20D0EAAA-6D7F-4571-B92A-95FFA4AEE662}" type="datetime1">
              <a:rPr lang="en-US" altLang="en-US"/>
              <a:pPr/>
              <a:t>3/24/2020</a:t>
            </a:fld>
            <a:r>
              <a:rPr lang="en-US" altLang="en-US"/>
              <a:t> | Illinois Criminal Justice Information Authority | </a:t>
            </a:r>
            <a:fld id="{54C79691-5F9A-428B-B937-9EC73782F484}" type="slidenum">
              <a:rPr lang="en-US" altLang="en-US"/>
              <a:pPr/>
              <a:t>‹#›</a:t>
            </a:fld>
            <a:endParaRPr lang="en-US" altLang="en-US"/>
          </a:p>
        </p:txBody>
      </p:sp>
    </p:spTree>
    <p:extLst>
      <p:ext uri="{BB962C8B-B14F-4D97-AF65-F5344CB8AC3E}">
        <p14:creationId xmlns:p14="http://schemas.microsoft.com/office/powerpoint/2010/main" xmlns="" val="3251353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fld id="{20D0EAAA-6D7F-4571-B92A-95FFA4AEE662}" type="datetime1">
              <a:rPr lang="en-US" altLang="en-US"/>
              <a:pPr/>
              <a:t>3/24/2020</a:t>
            </a:fld>
            <a:r>
              <a:rPr lang="en-US" altLang="en-US"/>
              <a:t> | Illinois Criminal Justice Information Authority | </a:t>
            </a:r>
            <a:fld id="{8EB49FF1-5BDE-41A6-ABAC-B2A94C7681C0}" type="slidenum">
              <a:rPr lang="en-US" altLang="en-US"/>
              <a:pPr/>
              <a:t>‹#›</a:t>
            </a:fld>
            <a:endParaRPr lang="en-US" altLang="en-US"/>
          </a:p>
        </p:txBody>
      </p:sp>
    </p:spTree>
    <p:extLst>
      <p:ext uri="{BB962C8B-B14F-4D97-AF65-F5344CB8AC3E}">
        <p14:creationId xmlns:p14="http://schemas.microsoft.com/office/powerpoint/2010/main" xmlns="" val="2490491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fld id="{20D0EAAA-6D7F-4571-B92A-95FFA4AEE662}" type="datetime1">
              <a:rPr lang="en-US" altLang="en-US"/>
              <a:pPr/>
              <a:t>3/24/2020</a:t>
            </a:fld>
            <a:r>
              <a:rPr lang="en-US" altLang="en-US"/>
              <a:t> | Illinois Criminal Justice Information Authority | </a:t>
            </a:r>
            <a:fld id="{511EC8D8-4D53-4074-869D-5B548BEF22EE}" type="slidenum">
              <a:rPr lang="en-US" altLang="en-US"/>
              <a:pPr/>
              <a:t>‹#›</a:t>
            </a:fld>
            <a:endParaRPr lang="en-US" altLang="en-US"/>
          </a:p>
        </p:txBody>
      </p:sp>
    </p:spTree>
    <p:extLst>
      <p:ext uri="{BB962C8B-B14F-4D97-AF65-F5344CB8AC3E}">
        <p14:creationId xmlns:p14="http://schemas.microsoft.com/office/powerpoint/2010/main" xmlns="" val="135437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fld id="{20D0EAAA-6D7F-4571-B92A-95FFA4AEE662}" type="datetime1">
              <a:rPr lang="en-US" altLang="en-US"/>
              <a:pPr/>
              <a:t>3/24/2020</a:t>
            </a:fld>
            <a:r>
              <a:rPr lang="en-US" altLang="en-US"/>
              <a:t> | Illinois Criminal Justice Information Authority | </a:t>
            </a:r>
            <a:fld id="{86B9425A-C2BD-4CD1-AFAD-18F4E98F7F2C}" type="slidenum">
              <a:rPr lang="en-US" altLang="en-US"/>
              <a:pPr/>
              <a:t>‹#›</a:t>
            </a:fld>
            <a:endParaRPr lang="en-US" altLang="en-US"/>
          </a:p>
        </p:txBody>
      </p:sp>
    </p:spTree>
    <p:extLst>
      <p:ext uri="{BB962C8B-B14F-4D97-AF65-F5344CB8AC3E}">
        <p14:creationId xmlns:p14="http://schemas.microsoft.com/office/powerpoint/2010/main" xmlns="" val="100055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fld id="{20D0EAAA-6D7F-4571-B92A-95FFA4AEE662}" type="datetime1">
              <a:rPr lang="en-US" altLang="en-US"/>
              <a:pPr/>
              <a:t>3/24/2020</a:t>
            </a:fld>
            <a:r>
              <a:rPr lang="en-US" altLang="en-US"/>
              <a:t> | Illinois Criminal Justice Information Authority | </a:t>
            </a:r>
            <a:fld id="{3B6D76FF-2A9D-4BE0-8245-E720E9B0AE4A}" type="slidenum">
              <a:rPr lang="en-US" altLang="en-US"/>
              <a:pPr/>
              <a:t>‹#›</a:t>
            </a:fld>
            <a:endParaRPr lang="en-US" altLang="en-US"/>
          </a:p>
        </p:txBody>
      </p:sp>
    </p:spTree>
    <p:extLst>
      <p:ext uri="{BB962C8B-B14F-4D97-AF65-F5344CB8AC3E}">
        <p14:creationId xmlns:p14="http://schemas.microsoft.com/office/powerpoint/2010/main" xmlns="" val="843696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fld id="{20D0EAAA-6D7F-4571-B92A-95FFA4AEE662}" type="datetime1">
              <a:rPr lang="en-US" altLang="en-US"/>
              <a:pPr/>
              <a:t>3/24/2020</a:t>
            </a:fld>
            <a:r>
              <a:rPr lang="en-US" altLang="en-US"/>
              <a:t> | Illinois Criminal Justice Information Authority | </a:t>
            </a:r>
            <a:fld id="{923017FE-FFFC-40F8-9C10-45494E7FB86D}" type="slidenum">
              <a:rPr lang="en-US" altLang="en-US"/>
              <a:pPr/>
              <a:t>‹#›</a:t>
            </a:fld>
            <a:endParaRPr lang="en-US" altLang="en-US"/>
          </a:p>
        </p:txBody>
      </p:sp>
    </p:spTree>
    <p:extLst>
      <p:ext uri="{BB962C8B-B14F-4D97-AF65-F5344CB8AC3E}">
        <p14:creationId xmlns:p14="http://schemas.microsoft.com/office/powerpoint/2010/main" xmlns="" val="318730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fld id="{20D0EAAA-6D7F-4571-B92A-95FFA4AEE662}" type="datetime1">
              <a:rPr lang="en-US" altLang="en-US"/>
              <a:pPr/>
              <a:t>3/24/2020</a:t>
            </a:fld>
            <a:r>
              <a:rPr lang="en-US" altLang="en-US"/>
              <a:t> | Illinois Criminal Justice Information Authority | </a:t>
            </a:r>
            <a:fld id="{198BD004-6BCA-46DD-9989-77C3D871B47B}" type="slidenum">
              <a:rPr lang="en-US" altLang="en-US"/>
              <a:pPr/>
              <a:t>‹#›</a:t>
            </a:fld>
            <a:endParaRPr lang="en-US" altLang="en-US"/>
          </a:p>
        </p:txBody>
      </p:sp>
    </p:spTree>
    <p:extLst>
      <p:ext uri="{BB962C8B-B14F-4D97-AF65-F5344CB8AC3E}">
        <p14:creationId xmlns:p14="http://schemas.microsoft.com/office/powerpoint/2010/main" xmlns="" val="847423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fld id="{20D0EAAA-6D7F-4571-B92A-95FFA4AEE662}" type="datetime1">
              <a:rPr lang="en-US" altLang="en-US"/>
              <a:pPr/>
              <a:t>3/24/2020</a:t>
            </a:fld>
            <a:r>
              <a:rPr lang="en-US" altLang="en-US"/>
              <a:t> | Illinois Criminal Justice Information Authority | </a:t>
            </a:r>
            <a:fld id="{C3E4771E-6CE9-4A40-9AFF-D501967E6404}" type="slidenum">
              <a:rPr lang="en-US" altLang="en-US"/>
              <a:pPr/>
              <a:t>‹#›</a:t>
            </a:fld>
            <a:endParaRPr lang="en-US" altLang="en-US"/>
          </a:p>
        </p:txBody>
      </p:sp>
    </p:spTree>
    <p:extLst>
      <p:ext uri="{BB962C8B-B14F-4D97-AF65-F5344CB8AC3E}">
        <p14:creationId xmlns:p14="http://schemas.microsoft.com/office/powerpoint/2010/main" xmlns="" val="385955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fld id="{20D0EAAA-6D7F-4571-B92A-95FFA4AEE662}" type="datetime1">
              <a:rPr lang="en-US" altLang="en-US"/>
              <a:pPr/>
              <a:t>3/24/2020</a:t>
            </a:fld>
            <a:r>
              <a:rPr lang="en-US" altLang="en-US"/>
              <a:t> | Illinois Criminal Justice Information Authority | </a:t>
            </a:r>
            <a:fld id="{A55ED1C3-0653-4A22-8496-8FF8DAB960BA}" type="slidenum">
              <a:rPr lang="en-US" altLang="en-US"/>
              <a:pPr/>
              <a:t>‹#›</a:t>
            </a:fld>
            <a:endParaRPr lang="en-US" altLang="en-US"/>
          </a:p>
        </p:txBody>
      </p:sp>
    </p:spTree>
    <p:extLst>
      <p:ext uri="{BB962C8B-B14F-4D97-AF65-F5344CB8AC3E}">
        <p14:creationId xmlns:p14="http://schemas.microsoft.com/office/powerpoint/2010/main" xmlns="" val="146966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685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752600"/>
            <a:ext cx="4040188" cy="498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85999"/>
            <a:ext cx="4040188"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8200" y="1752600"/>
            <a:ext cx="4041775" cy="498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285999"/>
            <a:ext cx="4041775"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0"/>
          </p:nvPr>
        </p:nvSpPr>
        <p:spPr/>
        <p:txBody>
          <a:bodyPr/>
          <a:lstStyle>
            <a:lvl1pPr>
              <a:defRPr/>
            </a:lvl1pPr>
          </a:lstStyle>
          <a:p>
            <a:fld id="{20D0EAAA-6D7F-4571-B92A-95FFA4AEE662}" type="datetime1">
              <a:rPr lang="en-US" altLang="en-US"/>
              <a:pPr/>
              <a:t>3/24/2020</a:t>
            </a:fld>
            <a:r>
              <a:rPr lang="en-US" altLang="en-US"/>
              <a:t> | Illinois Criminal Justice Information Authority | </a:t>
            </a:r>
            <a:fld id="{28EF9538-C50C-41DE-BE75-C099587DB74C}" type="slidenum">
              <a:rPr lang="en-US" altLang="en-US"/>
              <a:pPr/>
              <a:t>‹#›</a:t>
            </a:fld>
            <a:endParaRPr lang="en-US" altLang="en-US"/>
          </a:p>
        </p:txBody>
      </p:sp>
    </p:spTree>
    <p:extLst>
      <p:ext uri="{BB962C8B-B14F-4D97-AF65-F5344CB8AC3E}">
        <p14:creationId xmlns:p14="http://schemas.microsoft.com/office/powerpoint/2010/main" xmlns="" val="16485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fld id="{20D0EAAA-6D7F-4571-B92A-95FFA4AEE662}" type="datetime1">
              <a:rPr lang="en-US" altLang="en-US"/>
              <a:pPr/>
              <a:t>3/24/2020</a:t>
            </a:fld>
            <a:r>
              <a:rPr lang="en-US" altLang="en-US"/>
              <a:t> | Illinois Criminal Justice Information Authority | </a:t>
            </a:r>
            <a:fld id="{FA309485-7D63-493E-A326-577B19330945}" type="slidenum">
              <a:rPr lang="en-US" altLang="en-US"/>
              <a:pPr/>
              <a:t>‹#›</a:t>
            </a:fld>
            <a:endParaRPr lang="en-US" altLang="en-US"/>
          </a:p>
        </p:txBody>
      </p:sp>
    </p:spTree>
    <p:extLst>
      <p:ext uri="{BB962C8B-B14F-4D97-AF65-F5344CB8AC3E}">
        <p14:creationId xmlns:p14="http://schemas.microsoft.com/office/powerpoint/2010/main" xmlns="" val="2589482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fld id="{20D0EAAA-6D7F-4571-B92A-95FFA4AEE662}" type="datetime1">
              <a:rPr lang="en-US" altLang="en-US"/>
              <a:pPr/>
              <a:t>3/24/2020</a:t>
            </a:fld>
            <a:r>
              <a:rPr lang="en-US" altLang="en-US"/>
              <a:t> | Illinois Criminal Justice Information Authority | </a:t>
            </a:r>
            <a:fld id="{FD291A18-E6EB-45E0-B40A-6ED18FB18619}" type="slidenum">
              <a:rPr lang="en-US" altLang="en-US"/>
              <a:pPr/>
              <a:t>‹#›</a:t>
            </a:fld>
            <a:endParaRPr lang="en-US" altLang="en-US"/>
          </a:p>
        </p:txBody>
      </p:sp>
    </p:spTree>
    <p:extLst>
      <p:ext uri="{BB962C8B-B14F-4D97-AF65-F5344CB8AC3E}">
        <p14:creationId xmlns:p14="http://schemas.microsoft.com/office/powerpoint/2010/main" xmlns="" val="1376120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9"/>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7"/>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9" name="Title Placeholder 1"/>
          <p:cNvSpPr>
            <a:spLocks noGrp="1"/>
          </p:cNvSpPr>
          <p:nvPr>
            <p:ph type="title"/>
          </p:nvPr>
        </p:nvSpPr>
        <p:spPr bwMode="auto">
          <a:xfrm>
            <a:off x="457200" y="990600"/>
            <a:ext cx="8229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Text Placeholder 2"/>
          <p:cNvSpPr>
            <a:spLocks noGrp="1"/>
          </p:cNvSpPr>
          <p:nvPr>
            <p:ph type="body" idx="1"/>
          </p:nvPr>
        </p:nvSpPr>
        <p:spPr bwMode="auto">
          <a:xfrm>
            <a:off x="457200" y="2286000"/>
            <a:ext cx="8229600" cy="3840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1828800" y="6400800"/>
            <a:ext cx="5486400" cy="365125"/>
          </a:xfrm>
          <a:prstGeom prst="rect">
            <a:avLst/>
          </a:prstGeom>
        </p:spPr>
        <p:txBody>
          <a:bodyPr vert="horz" wrap="square" lIns="91440" tIns="45720" rIns="91440" bIns="45720" numCol="1" anchor="ctr" anchorCtr="0" compatLnSpc="1">
            <a:prstTxWarp prst="textNoShape">
              <a:avLst/>
            </a:prstTxWarp>
          </a:bodyPr>
          <a:lstStyle>
            <a:lvl1pPr algn="ctr">
              <a:defRPr sz="1300">
                <a:solidFill>
                  <a:schemeClr val="bg2"/>
                </a:solidFill>
                <a:latin typeface="Times New Roman" panose="02020603050405020304" pitchFamily="18" charset="0"/>
                <a:cs typeface="Times New Roman" panose="02020603050405020304" pitchFamily="18" charset="0"/>
              </a:defRPr>
            </a:lvl1pPr>
          </a:lstStyle>
          <a:p>
            <a:fld id="{20D0EAAA-6D7F-4571-B92A-95FFA4AEE662}" type="datetime1">
              <a:rPr lang="en-US" altLang="en-US"/>
              <a:pPr/>
              <a:t>3/24/2020</a:t>
            </a:fld>
            <a:r>
              <a:rPr lang="en-US" altLang="en-US"/>
              <a:t> | Illinois Criminal Justice Information Authority | </a:t>
            </a:r>
            <a:fld id="{51CE1B12-F55B-4DB0-A831-6293FD0DB22C}" type="slidenum">
              <a:rPr lang="en-US" altLang="en-US"/>
              <a:pPr/>
              <a:t>‹#›</a:t>
            </a:fld>
            <a:endParaRPr lang="en-US" altLang="en-US"/>
          </a:p>
        </p:txBody>
      </p:sp>
      <p:pic>
        <p:nvPicPr>
          <p:cNvPr id="1032" name="Picture 5"/>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0" y="0"/>
            <a:ext cx="9144000"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5"/>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0" y="0"/>
            <a:ext cx="9144000"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 name="Picture 5"/>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0" y="0"/>
            <a:ext cx="9144000"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5" name="Picture 12"/>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8229600" y="76200"/>
            <a:ext cx="808038"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3" r:id="rId1"/>
    <p:sldLayoutId id="2147483776" r:id="rId2"/>
    <p:sldLayoutId id="2147483775" r:id="rId3"/>
    <p:sldLayoutId id="2147483774" r:id="rId4"/>
    <p:sldLayoutId id="2147483773" r:id="rId5"/>
    <p:sldLayoutId id="2147483772" r:id="rId6"/>
    <p:sldLayoutId id="2147483771" r:id="rId7"/>
    <p:sldLayoutId id="2147483770" r:id="rId8"/>
    <p:sldLayoutId id="2147483769" r:id="rId9"/>
    <p:sldLayoutId id="2147483768" r:id="rId10"/>
    <p:sldLayoutId id="2147483767" r:id="rId11"/>
    <p:sldLayoutId id="2147483766" r:id="rId12"/>
    <p:sldLayoutId id="2147483765" r:id="rId13"/>
    <p:sldLayoutId id="2147483764" r:id="rId14"/>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5.png"/><Relationship Id="rId4" Type="http://schemas.openxmlformats.org/officeDocument/2006/relationships/hyperlink" Target="http://www.grants.illinois.gov/portal"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24.xml.rels><?xml version="1.0" encoding="UTF-8" standalone="yes"?>
<Relationships xmlns="http://schemas.openxmlformats.org/package/2006/relationships"><Relationship Id="rId3" Type="http://schemas.openxmlformats.org/officeDocument/2006/relationships/hyperlink" Target="mailto:CJA.VOCA.THNOFO@Illinois.gov" TargetMode="External"/><Relationship Id="rId2" Type="http://schemas.openxmlformats.org/officeDocument/2006/relationships/slideLayout" Target="../slideLayouts/slideLayout2.xml"/><Relationship Id="rId1" Type="http://schemas.openxmlformats.org/officeDocument/2006/relationships/audio" Target="../media/audio23.wav"/><Relationship Id="rId5" Type="http://schemas.openxmlformats.org/officeDocument/2006/relationships/image" Target="../media/image5.png"/><Relationship Id="rId4" Type="http://schemas.openxmlformats.org/officeDocument/2006/relationships/hyperlink" Target="https://gata.icjia.clou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85800" y="1371601"/>
            <a:ext cx="7772400" cy="1600199"/>
          </a:xfrm>
        </p:spPr>
        <p:txBody>
          <a:bodyPr/>
          <a:lstStyle/>
          <a:p>
            <a:r>
              <a:rPr lang="en-US" altLang="en-US" dirty="0">
                <a:latin typeface="Times New Roman" panose="02020603050405020304" pitchFamily="18" charset="0"/>
                <a:cs typeface="Times New Roman" panose="02020603050405020304" pitchFamily="18" charset="0"/>
              </a:rPr>
              <a:t>Notice of Funding Opportunity</a:t>
            </a:r>
          </a:p>
        </p:txBody>
      </p:sp>
      <p:sp>
        <p:nvSpPr>
          <p:cNvPr id="3" name="Subtitle 2"/>
          <p:cNvSpPr>
            <a:spLocks noGrp="1"/>
          </p:cNvSpPr>
          <p:nvPr>
            <p:ph type="subTitle" idx="1"/>
          </p:nvPr>
        </p:nvSpPr>
        <p:spPr>
          <a:xfrm>
            <a:off x="838200" y="3048000"/>
            <a:ext cx="7620000" cy="3048000"/>
          </a:xfrm>
        </p:spPr>
        <p:txBody>
          <a:bodyPr/>
          <a:lstStyle/>
          <a:p>
            <a:pPr>
              <a:defRPr/>
            </a:pPr>
            <a:r>
              <a:rPr lang="en-US" sz="2400" dirty="0">
                <a:solidFill>
                  <a:schemeClr val="tx1"/>
                </a:solidFill>
                <a:latin typeface="Times New Roman" panose="02020603050405020304" pitchFamily="18" charset="0"/>
                <a:cs typeface="Times New Roman" panose="02020603050405020304" pitchFamily="18" charset="0"/>
              </a:rPr>
              <a:t>Victim of Crime Act (VOCA)</a:t>
            </a:r>
          </a:p>
          <a:p>
            <a:pPr>
              <a:defRPr/>
            </a:pPr>
            <a:r>
              <a:rPr lang="en-US" sz="2400" dirty="0">
                <a:solidFill>
                  <a:schemeClr val="tx1"/>
                </a:solidFill>
                <a:latin typeface="Times New Roman" panose="02020603050405020304" pitchFamily="18" charset="0"/>
                <a:cs typeface="Times New Roman" panose="02020603050405020304" pitchFamily="18" charset="0"/>
              </a:rPr>
              <a:t>Legal Assistance for Crime Victims Program</a:t>
            </a:r>
          </a:p>
          <a:p>
            <a:pPr>
              <a:defRPr/>
            </a:pPr>
            <a:r>
              <a:rPr lang="en-US" sz="2400" dirty="0">
                <a:solidFill>
                  <a:schemeClr val="tx1"/>
                </a:solidFill>
                <a:latin typeface="Times New Roman" panose="02020603050405020304" pitchFamily="18" charset="0"/>
                <a:cs typeface="Times New Roman" panose="02020603050405020304" pitchFamily="18" charset="0"/>
              </a:rPr>
              <a:t>March 20, </a:t>
            </a:r>
            <a:r>
              <a:rPr lang="en-US" sz="2400" dirty="0" smtClean="0">
                <a:solidFill>
                  <a:schemeClr val="tx1"/>
                </a:solidFill>
                <a:latin typeface="Times New Roman" panose="02020603050405020304" pitchFamily="18" charset="0"/>
                <a:cs typeface="Times New Roman" panose="02020603050405020304" pitchFamily="18" charset="0"/>
              </a:rPr>
              <a:t>2020</a:t>
            </a:r>
          </a:p>
          <a:p>
            <a:pPr>
              <a:defRPr/>
            </a:pPr>
            <a:endParaRPr lang="en-US" sz="2400" dirty="0" smtClean="0">
              <a:solidFill>
                <a:schemeClr val="tx1"/>
              </a:solidFill>
              <a:latin typeface="Times New Roman" panose="02020603050405020304" pitchFamily="18" charset="0"/>
              <a:cs typeface="Times New Roman" panose="02020603050405020304" pitchFamily="18" charset="0"/>
            </a:endParaRPr>
          </a:p>
        </p:txBody>
      </p:sp>
      <p:sp>
        <p:nvSpPr>
          <p:cNvPr id="3076" name="Footer Placeholder 3"/>
          <p:cNvSpPr>
            <a:spLocks noGrp="1"/>
          </p:cNvSpPr>
          <p:nvPr>
            <p:ph type="ftr"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16DE09A-559A-46E7-B8F1-A438ACB34EC4}" type="datetime1">
              <a:rPr lang="en-US" altLang="en-US" smtClean="0">
                <a:solidFill>
                  <a:schemeClr val="bg2"/>
                </a:solidFill>
                <a:latin typeface="Times New Roman" panose="02020603050405020304" pitchFamily="18" charset="0"/>
              </a:rPr>
              <a:pPr eaLnBrk="1" hangingPunct="1"/>
              <a:t>3/24/2020</a:t>
            </a:fld>
            <a:r>
              <a:rPr lang="en-US" altLang="en-US">
                <a:solidFill>
                  <a:schemeClr val="bg2"/>
                </a:solidFill>
                <a:latin typeface="Times New Roman" panose="02020603050405020304" pitchFamily="18" charset="0"/>
              </a:rPr>
              <a:t> | Illinois Criminal Justice Information Authority | </a:t>
            </a:r>
            <a:fld id="{1106EC11-75E8-428D-AA4D-F7FC9A685A9A}" type="slidenum">
              <a:rPr lang="en-US" altLang="en-US" smtClean="0">
                <a:solidFill>
                  <a:schemeClr val="bg2"/>
                </a:solidFill>
                <a:latin typeface="Times New Roman" panose="02020603050405020304" pitchFamily="18" charset="0"/>
              </a:rPr>
              <a:pPr eaLnBrk="1" hangingPunct="1"/>
              <a:t>1</a:t>
            </a:fld>
            <a:endParaRPr lang="en-US" altLang="en-US">
              <a:solidFill>
                <a:schemeClr val="bg2"/>
              </a:solidFill>
              <a:latin typeface="Times New Roman" panose="02020603050405020304" pitchFamily="18" charset="0"/>
            </a:endParaRPr>
          </a:p>
        </p:txBody>
      </p:sp>
      <p:pic>
        <p:nvPicPr>
          <p:cNvPr id="8" name="~PP2908.WAV">
            <a:hlinkClick r:id="" action="ppaction://media"/>
          </p:cNvPr>
          <p:cNvPicPr>
            <a:picLocks noRot="1" noChangeAspect="1"/>
          </p:cNvPicPr>
          <p:nvPr>
            <a:wavAudioFile r:embed="rId1" name="~PP2908.WAV"/>
          </p:nvPr>
        </p:nvPicPr>
        <p:blipFill>
          <a:blip r:embed="rId4"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3220779742"/>
      </p:ext>
    </p:extLst>
  </p:cSld>
  <p:clrMapOvr>
    <a:masterClrMapping/>
  </p:clrMapOvr>
  <p:transition advTm="91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266D18-0F7A-42F3-A00C-95F574435A4A}"/>
              </a:ext>
            </a:extLst>
          </p:cNvPr>
          <p:cNvSpPr>
            <a:spLocks noGrp="1"/>
          </p:cNvSpPr>
          <p:nvPr>
            <p:ph type="ctrTitle"/>
          </p:nvPr>
        </p:nvSpPr>
        <p:spPr>
          <a:xfrm>
            <a:off x="152400" y="1066800"/>
            <a:ext cx="8610600" cy="1470025"/>
          </a:xfrm>
        </p:spPr>
        <p:txBody>
          <a:bodyPr/>
          <a:lstStyle/>
          <a:p>
            <a:r>
              <a:rPr lang="en-US" sz="3800" dirty="0">
                <a:latin typeface="Times New Roman" panose="02020603050405020304" pitchFamily="18" charset="0"/>
                <a:cs typeface="Times New Roman" panose="02020603050405020304" pitchFamily="18" charset="0"/>
              </a:rPr>
              <a:t>Goals, Objectives, &amp; Performance Metrics</a:t>
            </a:r>
          </a:p>
        </p:txBody>
      </p:sp>
      <p:sp>
        <p:nvSpPr>
          <p:cNvPr id="3" name="Subtitle 2">
            <a:extLst>
              <a:ext uri="{FF2B5EF4-FFF2-40B4-BE49-F238E27FC236}">
                <a16:creationId xmlns:a16="http://schemas.microsoft.com/office/drawing/2014/main" xmlns="" id="{12DA2051-36E7-4E2B-9EAD-1D1E01B008F7}"/>
              </a:ext>
            </a:extLst>
          </p:cNvPr>
          <p:cNvSpPr>
            <a:spLocks noGrp="1"/>
          </p:cNvSpPr>
          <p:nvPr>
            <p:ph type="subTitle" idx="1"/>
          </p:nvPr>
        </p:nvSpPr>
        <p:spPr>
          <a:xfrm>
            <a:off x="457200" y="2454276"/>
            <a:ext cx="8305800" cy="3336924"/>
          </a:xfrm>
        </p:spPr>
        <p:txBody>
          <a:bodyPr/>
          <a:lstStyle/>
          <a:p>
            <a:pPr marL="342900" indent="-342900" algn="l">
              <a:buFont typeface="Arial" panose="020B0604020202020204"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Funded programs will be required to submit quarterly progress reports based on the objectives applicant agencies propose in their response to this solicitation. </a:t>
            </a:r>
          </a:p>
          <a:p>
            <a:pPr marL="342900" indent="-342900" algn="l">
              <a:buFont typeface="Arial" panose="020B0604020202020204"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Mandatory objectives</a:t>
            </a:r>
          </a:p>
          <a:p>
            <a:pPr marL="342900" indent="-342900" algn="l">
              <a:buFont typeface="Arial" panose="020B0604020202020204"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Optional objectives: Applicants should create a </a:t>
            </a:r>
            <a:r>
              <a:rPr lang="en-US" sz="2400" u="sng" dirty="0">
                <a:solidFill>
                  <a:schemeClr val="tx1"/>
                </a:solidFill>
                <a:latin typeface="Times New Roman" panose="02020603050405020304" pitchFamily="18" charset="0"/>
                <a:cs typeface="Times New Roman" panose="02020603050405020304" pitchFamily="18" charset="0"/>
              </a:rPr>
              <a:t>program specific</a:t>
            </a:r>
            <a:r>
              <a:rPr lang="en-US" sz="2400" dirty="0">
                <a:solidFill>
                  <a:schemeClr val="tx1"/>
                </a:solidFill>
                <a:latin typeface="Times New Roman" panose="02020603050405020304" pitchFamily="18" charset="0"/>
                <a:cs typeface="Times New Roman" panose="02020603050405020304" pitchFamily="18" charset="0"/>
              </a:rPr>
              <a:t> objective and corresponding performance measure </a:t>
            </a:r>
            <a:r>
              <a:rPr lang="en-US" sz="2400" u="sng" dirty="0">
                <a:solidFill>
                  <a:schemeClr val="tx1"/>
                </a:solidFill>
                <a:latin typeface="Times New Roman" panose="02020603050405020304" pitchFamily="18" charset="0"/>
                <a:cs typeface="Times New Roman" panose="02020603050405020304" pitchFamily="18" charset="0"/>
              </a:rPr>
              <a:t>for each program activity. </a:t>
            </a:r>
          </a:p>
          <a:p>
            <a:pPr marL="342900" indent="-342900" algn="l">
              <a:buFont typeface="Arial" panose="020B0604020202020204" pitchFamily="34" charset="0"/>
              <a:buChar char="•"/>
              <a:defRPr/>
            </a:pPr>
            <a:r>
              <a:rPr lang="en-US" sz="2400" b="1" dirty="0">
                <a:solidFill>
                  <a:srgbClr val="0070C0"/>
                </a:solidFill>
                <a:latin typeface="Times New Roman" panose="02020603050405020304" pitchFamily="18" charset="0"/>
                <a:cs typeface="Times New Roman" panose="02020603050405020304" pitchFamily="18" charset="0"/>
              </a:rPr>
              <a:t>Goal</a:t>
            </a:r>
            <a:r>
              <a:rPr lang="en-US" sz="2400" dirty="0">
                <a:solidFill>
                  <a:srgbClr val="0070C0"/>
                </a:solidFill>
                <a:latin typeface="Times New Roman" panose="02020603050405020304" pitchFamily="18" charset="0"/>
                <a:cs typeface="Times New Roman" panose="02020603050405020304" pitchFamily="18" charset="0"/>
              </a:rPr>
              <a:t>: To provide victims comprehensive legal services.</a:t>
            </a:r>
          </a:p>
          <a:p>
            <a:endParaRPr lang="en-US" dirty="0"/>
          </a:p>
        </p:txBody>
      </p:sp>
      <p:sp>
        <p:nvSpPr>
          <p:cNvPr id="4" name="Footer Placeholder 3">
            <a:extLst>
              <a:ext uri="{FF2B5EF4-FFF2-40B4-BE49-F238E27FC236}">
                <a16:creationId xmlns:a16="http://schemas.microsoft.com/office/drawing/2014/main" xmlns="" id="{BFE83073-6614-488F-8752-EBE81899E14B}"/>
              </a:ext>
            </a:extLst>
          </p:cNvPr>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10</a:t>
            </a:fld>
            <a:endParaRPr lang="en-US" altLang="en-US"/>
          </a:p>
        </p:txBody>
      </p:sp>
      <p:pic>
        <p:nvPicPr>
          <p:cNvPr id="6" name="~PP709.WAV">
            <a:hlinkClick r:id="" action="ppaction://media"/>
          </p:cNvPr>
          <p:cNvPicPr>
            <a:picLocks noRot="1" noChangeAspect="1"/>
          </p:cNvPicPr>
          <p:nvPr>
            <a:wavAudioFile r:embed="rId1" name="~PP709.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3563589747"/>
      </p:ext>
    </p:extLst>
  </p:cSld>
  <p:clrMapOvr>
    <a:masterClrMapping/>
  </p:clrMapOvr>
  <p:transition advTm="334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4FEE43-B151-4BA8-97B4-09F6F1377D65}"/>
              </a:ext>
            </a:extLst>
          </p:cNvPr>
          <p:cNvSpPr>
            <a:spLocks noGrp="1"/>
          </p:cNvSpPr>
          <p:nvPr>
            <p:ph type="ctrTitle"/>
          </p:nvPr>
        </p:nvSpPr>
        <p:spPr>
          <a:xfrm>
            <a:off x="304800" y="1115933"/>
            <a:ext cx="8305800" cy="704055"/>
          </a:xfrm>
        </p:spPr>
        <p:txBody>
          <a:bodyPr/>
          <a:lstStyle/>
          <a:p>
            <a:r>
              <a:rPr lang="en-US" sz="3800" dirty="0">
                <a:latin typeface="Times New Roman" panose="02020603050405020304" pitchFamily="18" charset="0"/>
                <a:cs typeface="Times New Roman" panose="02020603050405020304" pitchFamily="18" charset="0"/>
              </a:rPr>
              <a:t>Example of Performance Metrics Report</a:t>
            </a:r>
          </a:p>
        </p:txBody>
      </p:sp>
      <p:sp>
        <p:nvSpPr>
          <p:cNvPr id="3" name="Subtitle 2">
            <a:extLst>
              <a:ext uri="{FF2B5EF4-FFF2-40B4-BE49-F238E27FC236}">
                <a16:creationId xmlns:a16="http://schemas.microsoft.com/office/drawing/2014/main" xmlns="" id="{07CC1721-7076-480B-A93E-68CCB929229C}"/>
              </a:ext>
            </a:extLst>
          </p:cNvPr>
          <p:cNvSpPr>
            <a:spLocks noGrp="1"/>
          </p:cNvSpPr>
          <p:nvPr>
            <p:ph type="subTitle" idx="1"/>
          </p:nvPr>
        </p:nvSpPr>
        <p:spPr/>
        <p:txBody>
          <a:bodyPr/>
          <a:lstStyle/>
          <a:p>
            <a:endParaRPr lang="en-US" dirty="0"/>
          </a:p>
        </p:txBody>
      </p:sp>
      <p:sp>
        <p:nvSpPr>
          <p:cNvPr id="4" name="Footer Placeholder 3">
            <a:extLst>
              <a:ext uri="{FF2B5EF4-FFF2-40B4-BE49-F238E27FC236}">
                <a16:creationId xmlns:a16="http://schemas.microsoft.com/office/drawing/2014/main" xmlns="" id="{028BB6F4-430B-4A86-B87D-F8F16B885CA7}"/>
              </a:ext>
            </a:extLst>
          </p:cNvPr>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11</a:t>
            </a:fld>
            <a:endParaRPr lang="en-US" altLang="en-US"/>
          </a:p>
        </p:txBody>
      </p:sp>
      <p:graphicFrame>
        <p:nvGraphicFramePr>
          <p:cNvPr id="5" name="Table 4">
            <a:extLst>
              <a:ext uri="{FF2B5EF4-FFF2-40B4-BE49-F238E27FC236}">
                <a16:creationId xmlns:a16="http://schemas.microsoft.com/office/drawing/2014/main" xmlns="" id="{9C1250ED-8B9C-4CF4-B37C-791C19D9466C}"/>
              </a:ext>
            </a:extLst>
          </p:cNvPr>
          <p:cNvGraphicFramePr>
            <a:graphicFrameLocks noGrp="1"/>
          </p:cNvGraphicFramePr>
          <p:nvPr>
            <p:extLst>
              <p:ext uri="{D42A27DB-BD31-4B8C-83A1-F6EECF244321}">
                <p14:modId xmlns:p14="http://schemas.microsoft.com/office/powerpoint/2010/main" xmlns="" val="3003178431"/>
              </p:ext>
            </p:extLst>
          </p:nvPr>
        </p:nvGraphicFramePr>
        <p:xfrm>
          <a:off x="685800" y="2362200"/>
          <a:ext cx="7924800" cy="3818812"/>
        </p:xfrm>
        <a:graphic>
          <a:graphicData uri="http://schemas.openxmlformats.org/drawingml/2006/table">
            <a:tbl>
              <a:tblPr>
                <a:tableStyleId>{5C22544A-7EE6-4342-B048-85BDC9FD1C3A}</a:tableStyleId>
              </a:tblPr>
              <a:tblGrid>
                <a:gridCol w="3807012">
                  <a:extLst>
                    <a:ext uri="{9D8B030D-6E8A-4147-A177-3AD203B41FA5}">
                      <a16:colId xmlns:a16="http://schemas.microsoft.com/office/drawing/2014/main" xmlns="" val="251904777"/>
                    </a:ext>
                  </a:extLst>
                </a:gridCol>
                <a:gridCol w="4117788">
                  <a:extLst>
                    <a:ext uri="{9D8B030D-6E8A-4147-A177-3AD203B41FA5}">
                      <a16:colId xmlns:a16="http://schemas.microsoft.com/office/drawing/2014/main" xmlns="" val="668466506"/>
                    </a:ext>
                  </a:extLst>
                </a:gridCol>
              </a:tblGrid>
              <a:tr h="407964">
                <a:tc>
                  <a:txBody>
                    <a:bodyPr/>
                    <a:lstStyle/>
                    <a:p>
                      <a:pPr marL="0" marR="0">
                        <a:spcBef>
                          <a:spcPts val="0"/>
                        </a:spcBef>
                        <a:spcAft>
                          <a:spcPts val="0"/>
                        </a:spcAft>
                      </a:pPr>
                      <a:r>
                        <a:rPr lang="en-US" sz="1600" b="1" dirty="0">
                          <a:effectLst/>
                        </a:rPr>
                        <a:t>Process Objectives</a:t>
                      </a:r>
                      <a:endParaRPr lang="en-US" sz="1600" b="1" dirty="0">
                        <a:solidFill>
                          <a:srgbClr val="000000"/>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600" b="1" dirty="0">
                          <a:effectLst/>
                        </a:rPr>
                        <a:t>Process Performance Measures</a:t>
                      </a:r>
                      <a:endParaRPr lang="en-US" sz="1600" b="1" dirty="0">
                        <a:solidFill>
                          <a:srgbClr val="000000"/>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xmlns="" val="3723997449"/>
                  </a:ext>
                </a:extLst>
              </a:tr>
              <a:tr h="648730">
                <a:tc rowSpan="2">
                  <a:txBody>
                    <a:bodyPr/>
                    <a:lstStyle/>
                    <a:p>
                      <a:pPr marL="0" marR="0">
                        <a:spcBef>
                          <a:spcPts val="0"/>
                        </a:spcBef>
                        <a:spcAft>
                          <a:spcPts val="0"/>
                        </a:spcAft>
                      </a:pPr>
                      <a:r>
                        <a:rPr lang="en-US" sz="1200" dirty="0">
                          <a:effectLst/>
                        </a:rPr>
                        <a:t>Provide ___ (#) of clients with comprehensive legal services.</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marL="0" marR="0">
                        <a:spcBef>
                          <a:spcPts val="0"/>
                        </a:spcBef>
                        <a:spcAft>
                          <a:spcPts val="0"/>
                        </a:spcAft>
                      </a:pPr>
                      <a:r>
                        <a:rPr lang="en-US" sz="1200">
                          <a:effectLst/>
                        </a:rPr>
                        <a:t>Number of clients who contacted provider for legal services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xmlns="" val="3016457424"/>
                  </a:ext>
                </a:extLst>
              </a:tr>
              <a:tr h="407964">
                <a:tc vMerge="1">
                  <a:txBody>
                    <a:bodyPr/>
                    <a:lstStyle/>
                    <a:p>
                      <a:endParaRPr lang="en-US"/>
                    </a:p>
                  </a:txBody>
                  <a:tcPr/>
                </a:tc>
                <a:tc>
                  <a:txBody>
                    <a:bodyPr/>
                    <a:lstStyle/>
                    <a:p>
                      <a:pPr marL="0" marR="0">
                        <a:spcBef>
                          <a:spcPts val="0"/>
                        </a:spcBef>
                        <a:spcAft>
                          <a:spcPts val="0"/>
                        </a:spcAft>
                      </a:pPr>
                      <a:r>
                        <a:rPr lang="en-US" sz="1200">
                          <a:effectLst/>
                        </a:rPr>
                        <a:t>Number of clients who received legal services</a:t>
                      </a:r>
                      <a:endParaRPr lang="en-US" sz="1200">
                        <a:solidFill>
                          <a:srgbClr val="000000"/>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xmlns="" val="2037734415"/>
                  </a:ext>
                </a:extLst>
              </a:tr>
              <a:tr h="407964">
                <a:tc rowSpan="4">
                  <a:txBody>
                    <a:bodyPr/>
                    <a:lstStyle/>
                    <a:p>
                      <a:pPr marL="0" marR="0">
                        <a:spcBef>
                          <a:spcPts val="0"/>
                        </a:spcBef>
                        <a:spcAft>
                          <a:spcPts val="0"/>
                        </a:spcAft>
                      </a:pPr>
                      <a:r>
                        <a:rPr lang="en-US" sz="1200" dirty="0">
                          <a:effectLst/>
                        </a:rPr>
                        <a:t>Provide comprehensive legal services to ___ (#) clients at provider’s full capacity.</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63500" marR="63500" marT="63500" marB="63500" anchor="ctr"/>
                </a:tc>
                <a:tc>
                  <a:txBody>
                    <a:bodyPr/>
                    <a:lstStyle/>
                    <a:p>
                      <a:pPr marL="0" marR="0">
                        <a:spcBef>
                          <a:spcPts val="0"/>
                        </a:spcBef>
                        <a:spcAft>
                          <a:spcPts val="0"/>
                        </a:spcAft>
                      </a:pPr>
                      <a:r>
                        <a:rPr lang="en-US" sz="1200">
                          <a:effectLst/>
                        </a:rPr>
                        <a:t>Number of clients ineligible for legal services</a:t>
                      </a:r>
                      <a:endParaRPr lang="en-US" sz="1200">
                        <a:solidFill>
                          <a:srgbClr val="000000"/>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xmlns="" val="4269930741"/>
                  </a:ext>
                </a:extLst>
              </a:tr>
              <a:tr h="648730">
                <a:tc vMerge="1">
                  <a:txBody>
                    <a:bodyPr/>
                    <a:lstStyle/>
                    <a:p>
                      <a:endParaRPr lang="en-US"/>
                    </a:p>
                  </a:txBody>
                  <a:tcPr/>
                </a:tc>
                <a:tc>
                  <a:txBody>
                    <a:bodyPr/>
                    <a:lstStyle/>
                    <a:p>
                      <a:pPr marL="0" marR="0">
                        <a:spcBef>
                          <a:spcPts val="0"/>
                        </a:spcBef>
                        <a:spcAft>
                          <a:spcPts val="0"/>
                        </a:spcAft>
                      </a:pPr>
                      <a:r>
                        <a:rPr lang="en-US" sz="1200">
                          <a:effectLst/>
                        </a:rPr>
                        <a:t>Number of eligible clients with unaddressed legal needs due to organizational capacity</a:t>
                      </a:r>
                      <a:endParaRPr lang="en-US" sz="1200">
                        <a:solidFill>
                          <a:srgbClr val="000000"/>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xmlns="" val="2123037536"/>
                  </a:ext>
                </a:extLst>
              </a:tr>
              <a:tr h="648730">
                <a:tc vMerge="1">
                  <a:txBody>
                    <a:bodyPr/>
                    <a:lstStyle/>
                    <a:p>
                      <a:endParaRPr lang="en-US"/>
                    </a:p>
                  </a:txBody>
                  <a:tcPr/>
                </a:tc>
                <a:tc>
                  <a:txBody>
                    <a:bodyPr/>
                    <a:lstStyle/>
                    <a:p>
                      <a:pPr marL="0" marR="0">
                        <a:spcBef>
                          <a:spcPts val="0"/>
                        </a:spcBef>
                        <a:spcAft>
                          <a:spcPts val="0"/>
                        </a:spcAft>
                      </a:pPr>
                      <a:r>
                        <a:rPr lang="en-US" sz="1200">
                          <a:effectLst/>
                        </a:rPr>
                        <a:t>Number of clients placed on a waiting list for legal services</a:t>
                      </a:r>
                      <a:endParaRPr lang="en-US" sz="1200">
                        <a:solidFill>
                          <a:srgbClr val="000000"/>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xmlns="" val="3282627999"/>
                  </a:ext>
                </a:extLst>
              </a:tr>
              <a:tr h="648730">
                <a:tc vMerge="1">
                  <a:txBody>
                    <a:bodyPr/>
                    <a:lstStyle/>
                    <a:p>
                      <a:endParaRPr lang="en-US"/>
                    </a:p>
                  </a:txBody>
                  <a:tcPr/>
                </a:tc>
                <a:tc>
                  <a:txBody>
                    <a:bodyPr/>
                    <a:lstStyle/>
                    <a:p>
                      <a:pPr marL="0" marR="0">
                        <a:spcBef>
                          <a:spcPts val="0"/>
                        </a:spcBef>
                        <a:spcAft>
                          <a:spcPts val="0"/>
                        </a:spcAft>
                      </a:pPr>
                      <a:r>
                        <a:rPr lang="en-US" sz="1200" dirty="0">
                          <a:effectLst/>
                        </a:rPr>
                        <a:t>Number of clients referred to other legal providers</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xmlns="" val="3560943606"/>
                  </a:ext>
                </a:extLst>
              </a:tr>
            </a:tbl>
          </a:graphicData>
        </a:graphic>
      </p:graphicFrame>
      <p:pic>
        <p:nvPicPr>
          <p:cNvPr id="8" name="~PP52.WAV">
            <a:hlinkClick r:id="" action="ppaction://media"/>
          </p:cNvPr>
          <p:cNvPicPr>
            <a:picLocks noRot="1" noChangeAspect="1"/>
          </p:cNvPicPr>
          <p:nvPr>
            <a:wavAudioFile r:embed="rId1" name="~PP52.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2490962087"/>
      </p:ext>
    </p:extLst>
  </p:cSld>
  <p:clrMapOvr>
    <a:masterClrMapping/>
  </p:clrMapOvr>
  <p:transition advTm="729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1"/>
            <a:ext cx="7772400" cy="761999"/>
          </a:xfrm>
        </p:spPr>
        <p:txBody>
          <a:bodyPr/>
          <a:lstStyle/>
          <a:p>
            <a:r>
              <a:rPr lang="en-US" sz="4000" dirty="0" smtClean="0">
                <a:solidFill>
                  <a:prstClr val="black"/>
                </a:solidFill>
                <a:latin typeface="Times New Roman" panose="02020603050405020304" pitchFamily="18" charset="0"/>
                <a:cs typeface="Times New Roman" panose="02020603050405020304" pitchFamily="18" charset="0"/>
              </a:rPr>
              <a:t>Eligibility</a:t>
            </a:r>
            <a:endParaRPr lang="en-US" sz="4000" dirty="0"/>
          </a:p>
        </p:txBody>
      </p:sp>
      <p:sp>
        <p:nvSpPr>
          <p:cNvPr id="3" name="Subtitle 2"/>
          <p:cNvSpPr>
            <a:spLocks noGrp="1"/>
          </p:cNvSpPr>
          <p:nvPr>
            <p:ph type="subTitle" idx="1"/>
          </p:nvPr>
        </p:nvSpPr>
        <p:spPr>
          <a:xfrm>
            <a:off x="685800" y="2209800"/>
            <a:ext cx="7772400" cy="3581400"/>
          </a:xfrm>
        </p:spPr>
        <p:txBody>
          <a:bodyPr/>
          <a:lstStyle/>
          <a:p>
            <a:pPr algn="l"/>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 entity may not apply for a grant until the entity has registered and pre-qualified through the Grant Accountability and Transparency Act (GATA) Grantee Portal,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www.grants.Illinois.gov/portal</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endParaRPr lang="en-US"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l"/>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Registration and pre-qualification are required each state fiscal year</a:t>
            </a:r>
            <a:r>
              <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smtClean="0">
                <a:solidFill>
                  <a:schemeClr val="tx1"/>
                </a:solidFill>
                <a:latin typeface="Times New Roman" panose="02020603050405020304" pitchFamily="18" charset="0"/>
                <a:cs typeface="Times New Roman" panose="02020603050405020304" pitchFamily="18" charset="0"/>
              </a:rPr>
              <a:t> </a:t>
            </a:r>
          </a:p>
          <a:p>
            <a:pPr algn="l"/>
            <a:endParaRPr lang="en-US" sz="1000" dirty="0" smtClean="0">
              <a:solidFill>
                <a:schemeClr val="tx1"/>
              </a:solidFill>
              <a:latin typeface="Times New Roman" panose="02020603050405020304" pitchFamily="18" charset="0"/>
              <a:cs typeface="Times New Roman" panose="02020603050405020304" pitchFamily="18" charset="0"/>
            </a:endParaRPr>
          </a:p>
          <a:p>
            <a:pPr algn="l"/>
            <a:r>
              <a:rPr lang="en-US" sz="2400" dirty="0" smtClean="0">
                <a:solidFill>
                  <a:schemeClr val="tx1"/>
                </a:solidFill>
                <a:latin typeface="Times New Roman" panose="02020603050405020304" pitchFamily="18" charset="0"/>
                <a:cs typeface="Times New Roman" panose="02020603050405020304" pitchFamily="18" charset="0"/>
              </a:rPr>
              <a:t>See other eligibility requirements listed on pages 15-16. </a:t>
            </a:r>
          </a:p>
          <a:p>
            <a:pPr algn="l"/>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en-US"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l"/>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12</a:t>
            </a:fld>
            <a:endParaRPr lang="en-US" altLang="en-US"/>
          </a:p>
        </p:txBody>
      </p:sp>
      <p:pic>
        <p:nvPicPr>
          <p:cNvPr id="10" name="~PP890.WAV">
            <a:hlinkClick r:id="" action="ppaction://media"/>
          </p:cNvPr>
          <p:cNvPicPr>
            <a:picLocks noRot="1" noChangeAspect="1"/>
          </p:cNvPicPr>
          <p:nvPr>
            <a:wavAudioFile r:embed="rId1" name="~PP890.WAV"/>
          </p:nvPr>
        </p:nvPicPr>
        <p:blipFill>
          <a:blip r:embed="rId5"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757033473"/>
      </p:ext>
    </p:extLst>
  </p:cSld>
  <p:clrMapOvr>
    <a:masterClrMapping/>
  </p:clrMapOvr>
  <p:transition advTm="534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xmlns="" id="{B032DC63-C6E3-4A4C-9F80-74259A672F2A}"/>
              </a:ext>
            </a:extLst>
          </p:cNvPr>
          <p:cNvSpPr>
            <a:spLocks noGrp="1"/>
          </p:cNvSpPr>
          <p:nvPr>
            <p:ph type="ctrTitle"/>
          </p:nvPr>
        </p:nvSpPr>
        <p:spPr>
          <a:xfrm>
            <a:off x="685800" y="990600"/>
            <a:ext cx="7772400" cy="838200"/>
          </a:xfrm>
        </p:spPr>
        <p:txBody>
          <a:bodyPr/>
          <a:lstStyle/>
          <a:p>
            <a:r>
              <a:rPr lang="en-US" altLang="en-US" sz="4000" dirty="0">
                <a:latin typeface="Times New Roman" pitchFamily="18" charset="0"/>
                <a:cs typeface="Times New Roman" pitchFamily="18" charset="0"/>
              </a:rPr>
              <a:t>Eligible Applicants</a:t>
            </a:r>
          </a:p>
        </p:txBody>
      </p:sp>
      <p:sp>
        <p:nvSpPr>
          <p:cNvPr id="3" name="Subtitle 2">
            <a:extLst>
              <a:ext uri="{FF2B5EF4-FFF2-40B4-BE49-F238E27FC236}">
                <a16:creationId xmlns:a16="http://schemas.microsoft.com/office/drawing/2014/main" xmlns="" id="{ED2DEE5C-5884-49D2-91D9-B4F1D0B031D5}"/>
              </a:ext>
            </a:extLst>
          </p:cNvPr>
          <p:cNvSpPr>
            <a:spLocks noGrp="1"/>
          </p:cNvSpPr>
          <p:nvPr>
            <p:ph type="subTitle" idx="1"/>
          </p:nvPr>
        </p:nvSpPr>
        <p:spPr>
          <a:xfrm>
            <a:off x="76200" y="1905000"/>
            <a:ext cx="8991600" cy="4419600"/>
          </a:xfrm>
        </p:spPr>
        <p:txBody>
          <a:bodyPr/>
          <a:lstStyle/>
          <a:p>
            <a:pPr algn="l">
              <a:defRPr/>
            </a:pPr>
            <a:r>
              <a:rPr lang="en-US" sz="2800" dirty="0">
                <a:solidFill>
                  <a:schemeClr val="tx1"/>
                </a:solidFill>
                <a:latin typeface="Times New Roman" pitchFamily="18" charset="0"/>
                <a:cs typeface="Times New Roman" pitchFamily="18" charset="0"/>
              </a:rPr>
              <a:t>Eligible applicants must meet the following requirements: </a:t>
            </a:r>
            <a:r>
              <a:rPr lang="en-US" dirty="0">
                <a:latin typeface="Times New Roman" pitchFamily="18" charset="0"/>
                <a:cs typeface="Times New Roman" pitchFamily="18" charset="0"/>
              </a:rPr>
              <a:t> </a:t>
            </a:r>
          </a:p>
          <a:p>
            <a:pPr marL="285750" indent="-285750" algn="l">
              <a:buFont typeface="Arial" panose="020B0604020202020204" pitchFamily="34" charset="0"/>
              <a:buChar char="•"/>
              <a:defRPr/>
            </a:pPr>
            <a:r>
              <a:rPr lang="en-US" sz="1800" b="1" dirty="0">
                <a:solidFill>
                  <a:schemeClr val="tx1"/>
                </a:solidFill>
                <a:latin typeface="Times New Roman" pitchFamily="18" charset="0"/>
                <a:cs typeface="Times New Roman" pitchFamily="18" charset="0"/>
              </a:rPr>
              <a:t>Public Agency and Nonprofit Organization. </a:t>
            </a:r>
          </a:p>
          <a:p>
            <a:pPr marL="285750" indent="-285750" algn="l">
              <a:buFont typeface="Arial" panose="020B0604020202020204" pitchFamily="34" charset="0"/>
              <a:buChar char="•"/>
              <a:defRPr/>
            </a:pPr>
            <a:r>
              <a:rPr lang="en-US" sz="1800" b="1" dirty="0">
                <a:solidFill>
                  <a:schemeClr val="tx1"/>
                </a:solidFill>
                <a:latin typeface="Times New Roman" pitchFamily="18" charset="0"/>
                <a:cs typeface="Times New Roman" pitchFamily="18" charset="0"/>
              </a:rPr>
              <a:t>Record of Effective Services. </a:t>
            </a:r>
            <a:r>
              <a:rPr lang="en-US" sz="1800" dirty="0">
                <a:solidFill>
                  <a:schemeClr val="tx1"/>
                </a:solidFill>
                <a:latin typeface="Times New Roman" pitchFamily="18" charset="0"/>
                <a:cs typeface="Times New Roman" pitchFamily="18" charset="0"/>
              </a:rPr>
              <a:t>Demonstrate a record of providing effective direct services to crime victims and financial support from sources other than the Crime Victims Fund. </a:t>
            </a:r>
          </a:p>
          <a:p>
            <a:pPr marL="285750" indent="-285750" algn="l">
              <a:buFont typeface="Arial" panose="020B0604020202020204" pitchFamily="34" charset="0"/>
              <a:buChar char="•"/>
              <a:defRPr/>
            </a:pPr>
            <a:r>
              <a:rPr lang="en-US" sz="1800" b="1" dirty="0">
                <a:solidFill>
                  <a:schemeClr val="tx1"/>
                </a:solidFill>
                <a:latin typeface="Times New Roman" pitchFamily="18" charset="0"/>
                <a:cs typeface="Times New Roman" pitchFamily="18" charset="0"/>
              </a:rPr>
              <a:t>Meet Program Match Requirements. </a:t>
            </a:r>
            <a:r>
              <a:rPr lang="en-US" sz="1800" dirty="0">
                <a:solidFill>
                  <a:schemeClr val="tx1"/>
                </a:solidFill>
                <a:latin typeface="Times New Roman" pitchFamily="18" charset="0"/>
                <a:cs typeface="Times New Roman" pitchFamily="18" charset="0"/>
              </a:rPr>
              <a:t>Matching contributions of 20 percent (cash or in-kind) of the total costs of the VOCA project. </a:t>
            </a:r>
          </a:p>
          <a:p>
            <a:pPr marL="285750" indent="-285750" algn="l">
              <a:buFont typeface="Arial" panose="020B0604020202020204" pitchFamily="34" charset="0"/>
              <a:buChar char="•"/>
              <a:defRPr/>
            </a:pPr>
            <a:r>
              <a:rPr lang="en-US" sz="1800" b="1" dirty="0">
                <a:solidFill>
                  <a:schemeClr val="tx1"/>
                </a:solidFill>
                <a:latin typeface="Times New Roman" pitchFamily="18" charset="0"/>
                <a:cs typeface="Times New Roman" pitchFamily="18" charset="0"/>
              </a:rPr>
              <a:t>Volunteers. </a:t>
            </a:r>
            <a:r>
              <a:rPr lang="en-US" sz="1800" dirty="0">
                <a:solidFill>
                  <a:schemeClr val="tx1"/>
                </a:solidFill>
                <a:latin typeface="Times New Roman" pitchFamily="18" charset="0"/>
                <a:cs typeface="Times New Roman" pitchFamily="18" charset="0"/>
              </a:rPr>
              <a:t>Utilize volunteers unless ICJIA determines there is a compelling reason to waive this requirement. </a:t>
            </a:r>
          </a:p>
          <a:p>
            <a:pPr marL="285750" indent="-285750" algn="l">
              <a:buFont typeface="Arial" panose="020B0604020202020204" pitchFamily="34" charset="0"/>
              <a:buChar char="•"/>
              <a:defRPr/>
            </a:pPr>
            <a:r>
              <a:rPr lang="en-US" sz="1800" b="1" dirty="0">
                <a:solidFill>
                  <a:schemeClr val="tx1"/>
                </a:solidFill>
                <a:latin typeface="Times New Roman" pitchFamily="18" charset="0"/>
                <a:cs typeface="Times New Roman" pitchFamily="18" charset="0"/>
              </a:rPr>
              <a:t>Promote Community Efforts to Aid Crime Victims. </a:t>
            </a:r>
            <a:r>
              <a:rPr lang="en-US" sz="1800" dirty="0">
                <a:solidFill>
                  <a:schemeClr val="tx1"/>
                </a:solidFill>
                <a:latin typeface="Times New Roman" pitchFamily="18" charset="0"/>
                <a:cs typeface="Times New Roman" pitchFamily="18" charset="0"/>
              </a:rPr>
              <a:t>Promote, within the community, coordinated public and private efforts to aid crime victims. </a:t>
            </a:r>
          </a:p>
          <a:p>
            <a:pPr marL="285750" indent="-285750" algn="l">
              <a:buFont typeface="Arial" panose="020B0604020202020204" pitchFamily="34" charset="0"/>
              <a:buChar char="•"/>
              <a:defRPr/>
            </a:pPr>
            <a:r>
              <a:rPr lang="en-US" sz="1800" b="1" dirty="0">
                <a:solidFill>
                  <a:schemeClr val="tx1"/>
                </a:solidFill>
                <a:latin typeface="Times New Roman" pitchFamily="18" charset="0"/>
                <a:cs typeface="Times New Roman" pitchFamily="18" charset="0"/>
              </a:rPr>
              <a:t>Help Crime Victims Apply for Compensation. </a:t>
            </a:r>
          </a:p>
          <a:p>
            <a:pPr marL="285750" indent="-285750" algn="l">
              <a:buFont typeface="Arial" panose="020B0604020202020204" pitchFamily="34" charset="0"/>
              <a:buChar char="•"/>
              <a:defRPr/>
            </a:pPr>
            <a:r>
              <a:rPr lang="en-US" sz="1800" b="1" dirty="0">
                <a:solidFill>
                  <a:schemeClr val="tx1"/>
                </a:solidFill>
                <a:latin typeface="Times New Roman" pitchFamily="18" charset="0"/>
                <a:cs typeface="Times New Roman" pitchFamily="18" charset="0"/>
              </a:rPr>
              <a:t>Comply with Federal Rules Regulating Grants. </a:t>
            </a:r>
            <a:r>
              <a:rPr lang="en-US" sz="1800" dirty="0">
                <a:solidFill>
                  <a:schemeClr val="tx1"/>
                </a:solidFill>
                <a:latin typeface="Times New Roman" pitchFamily="18" charset="0"/>
                <a:cs typeface="Times New Roman" pitchFamily="18" charset="0"/>
              </a:rPr>
              <a:t> </a:t>
            </a:r>
          </a:p>
          <a:p>
            <a:pPr>
              <a:defRPr/>
            </a:pPr>
            <a:endParaRPr lang="en-US" dirty="0">
              <a:solidFill>
                <a:schemeClr val="tx1"/>
              </a:solidFill>
            </a:endParaRPr>
          </a:p>
        </p:txBody>
      </p:sp>
      <p:sp>
        <p:nvSpPr>
          <p:cNvPr id="16388" name="Footer Placeholder 3">
            <a:extLst>
              <a:ext uri="{FF2B5EF4-FFF2-40B4-BE49-F238E27FC236}">
                <a16:creationId xmlns:a16="http://schemas.microsoft.com/office/drawing/2014/main" xmlns="" id="{3B45A108-30BE-48FC-BB29-6DF44A61EDFF}"/>
              </a:ext>
            </a:extLst>
          </p:cNvPr>
          <p:cNvSpPr>
            <a:spLocks noGrp="1" noChangeArrowheads="1"/>
          </p:cNvSpPr>
          <p:nvPr>
            <p:ph type="ftr"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853BFDD-40DC-4834-BFF6-BB9DF0FB3A50}" type="datetime1">
              <a:rPr lang="en-US" altLang="en-US" sz="1300" smtClean="0">
                <a:solidFill>
                  <a:schemeClr val="bg2"/>
                </a:solidFill>
                <a:latin typeface="Times New Roman" panose="02020603050405020304" pitchFamily="18" charset="0"/>
              </a:rPr>
              <a:pPr>
                <a:spcBef>
                  <a:spcPct val="0"/>
                </a:spcBef>
                <a:buFontTx/>
                <a:buNone/>
              </a:pPr>
              <a:t>3/24/2020</a:t>
            </a:fld>
            <a:r>
              <a:rPr lang="en-US" altLang="en-US" sz="1300">
                <a:solidFill>
                  <a:schemeClr val="bg2"/>
                </a:solidFill>
                <a:latin typeface="Times New Roman" panose="02020603050405020304" pitchFamily="18" charset="0"/>
              </a:rPr>
              <a:t> | Illinois Criminal Justice Information Authority | </a:t>
            </a:r>
            <a:fld id="{51B6E426-9D37-43D6-AD8E-7037250B621A}" type="slidenum">
              <a:rPr lang="en-US" altLang="en-US" sz="1300" smtClean="0">
                <a:solidFill>
                  <a:schemeClr val="bg2"/>
                </a:solidFill>
                <a:latin typeface="Times New Roman" panose="02020603050405020304" pitchFamily="18" charset="0"/>
              </a:rPr>
              <a:pPr>
                <a:spcBef>
                  <a:spcPct val="0"/>
                </a:spcBef>
                <a:buFontTx/>
                <a:buNone/>
              </a:pPr>
              <a:t>13</a:t>
            </a:fld>
            <a:endParaRPr lang="en-US" altLang="en-US" sz="1300">
              <a:solidFill>
                <a:schemeClr val="bg2"/>
              </a:solidFill>
              <a:latin typeface="Times New Roman" panose="02020603050405020304" pitchFamily="18" charset="0"/>
            </a:endParaRPr>
          </a:p>
        </p:txBody>
      </p:sp>
      <p:pic>
        <p:nvPicPr>
          <p:cNvPr id="11" name="~PP1759.WAV">
            <a:hlinkClick r:id="" action="ppaction://media"/>
          </p:cNvPr>
          <p:cNvPicPr>
            <a:picLocks noRot="1" noChangeAspect="1"/>
          </p:cNvPicPr>
          <p:nvPr>
            <a:wavAudioFile r:embed="rId1" name="~PP1759.WAV"/>
          </p:nvPr>
        </p:nvPicPr>
        <p:blipFill>
          <a:blip r:embed="rId4"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3617795769"/>
      </p:ext>
    </p:extLst>
  </p:cSld>
  <p:clrMapOvr>
    <a:masterClrMapping/>
  </p:clrMapOvr>
  <p:transition advTm="588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xmlns="" id="{F203FC63-EFE4-454E-B9E3-947114EE2C9D}"/>
              </a:ext>
            </a:extLst>
          </p:cNvPr>
          <p:cNvSpPr>
            <a:spLocks noGrp="1"/>
          </p:cNvSpPr>
          <p:nvPr>
            <p:ph type="ctrTitle"/>
          </p:nvPr>
        </p:nvSpPr>
        <p:spPr>
          <a:xfrm>
            <a:off x="152400" y="1143000"/>
            <a:ext cx="8839200" cy="685800"/>
          </a:xfrm>
        </p:spPr>
        <p:txBody>
          <a:bodyPr/>
          <a:lstStyle/>
          <a:p>
            <a:pPr algn="l"/>
            <a:r>
              <a:rPr lang="en-US" altLang="en-US" sz="2900" dirty="0">
                <a:latin typeface="Times New Roman" pitchFamily="18" charset="0"/>
                <a:cs typeface="Times New Roman" pitchFamily="18" charset="0"/>
              </a:rPr>
              <a:t>Eligible applicants must meet the following requirements:</a:t>
            </a:r>
          </a:p>
        </p:txBody>
      </p:sp>
      <p:sp>
        <p:nvSpPr>
          <p:cNvPr id="3" name="Subtitle 2">
            <a:extLst>
              <a:ext uri="{FF2B5EF4-FFF2-40B4-BE49-F238E27FC236}">
                <a16:creationId xmlns:a16="http://schemas.microsoft.com/office/drawing/2014/main" xmlns="" id="{EFB9146E-E0F3-4FC0-AB97-58025FB1E3EC}"/>
              </a:ext>
            </a:extLst>
          </p:cNvPr>
          <p:cNvSpPr>
            <a:spLocks noGrp="1"/>
          </p:cNvSpPr>
          <p:nvPr>
            <p:ph type="subTitle" idx="1"/>
          </p:nvPr>
        </p:nvSpPr>
        <p:spPr>
          <a:xfrm>
            <a:off x="152400" y="1905000"/>
            <a:ext cx="8839200" cy="4343400"/>
          </a:xfrm>
        </p:spPr>
        <p:txBody>
          <a:bodyPr/>
          <a:lstStyle/>
          <a:p>
            <a:pPr marL="285750" indent="-285750" algn="l">
              <a:buFont typeface="Arial" panose="020B0604020202020204" pitchFamily="34" charset="0"/>
              <a:buChar char="•"/>
              <a:defRPr/>
            </a:pPr>
            <a:r>
              <a:rPr lang="en-US" sz="1800" b="1" dirty="0">
                <a:solidFill>
                  <a:schemeClr val="tx1"/>
                </a:solidFill>
                <a:latin typeface="Times New Roman" pitchFamily="18" charset="0"/>
                <a:cs typeface="Times New Roman" pitchFamily="18" charset="0"/>
              </a:rPr>
              <a:t>Civil Rights.  </a:t>
            </a:r>
            <a:r>
              <a:rPr lang="en-US" sz="1800" dirty="0">
                <a:solidFill>
                  <a:schemeClr val="tx1"/>
                </a:solidFill>
                <a:latin typeface="Times New Roman" pitchFamily="18" charset="0"/>
                <a:cs typeface="Times New Roman" pitchFamily="18" charset="0"/>
              </a:rPr>
              <a:t>No person shall, on the grounds of race, color, religion, national origin, sex, age, or disability, be excluded from participation in, be denied the benefits of, be subjected to discrimination under, or denied employment in connection with any VOCA-funded program or activity. </a:t>
            </a:r>
          </a:p>
          <a:p>
            <a:pPr marL="285750" indent="-285750" algn="l">
              <a:buFont typeface="Arial" panose="020B0604020202020204" pitchFamily="34" charset="0"/>
              <a:buChar char="•"/>
              <a:defRPr/>
            </a:pPr>
            <a:r>
              <a:rPr lang="en-US" sz="1800" b="1" dirty="0">
                <a:solidFill>
                  <a:schemeClr val="tx1"/>
                </a:solidFill>
                <a:latin typeface="Times New Roman" pitchFamily="18" charset="0"/>
                <a:cs typeface="Times New Roman" pitchFamily="18" charset="0"/>
              </a:rPr>
              <a:t>Comply with State Criteria. </a:t>
            </a:r>
            <a:r>
              <a:rPr lang="en-US" sz="1800" dirty="0">
                <a:solidFill>
                  <a:schemeClr val="tx1"/>
                </a:solidFill>
                <a:latin typeface="Times New Roman" pitchFamily="18" charset="0"/>
                <a:cs typeface="Times New Roman" pitchFamily="18" charset="0"/>
              </a:rPr>
              <a:t>Abide by any additional eligibility or service criteria as established by ICJIA including submitting statistical and programmatic information on the use and impact of VOCA funds, as requested by ICJIA. </a:t>
            </a:r>
            <a:endParaRPr lang="en-US" sz="1800" b="1" dirty="0">
              <a:solidFill>
                <a:schemeClr val="tx1"/>
              </a:solidFill>
              <a:latin typeface="Times New Roman" pitchFamily="18" charset="0"/>
              <a:cs typeface="Times New Roman" pitchFamily="18" charset="0"/>
            </a:endParaRPr>
          </a:p>
          <a:p>
            <a:pPr marL="285750" indent="-285750" algn="l">
              <a:buFont typeface="Arial" panose="020B0604020202020204" pitchFamily="34" charset="0"/>
              <a:buChar char="•"/>
              <a:defRPr/>
            </a:pPr>
            <a:r>
              <a:rPr lang="en-US" sz="1800" b="1" dirty="0">
                <a:solidFill>
                  <a:schemeClr val="tx1"/>
                </a:solidFill>
                <a:latin typeface="Times New Roman" pitchFamily="18" charset="0"/>
                <a:cs typeface="Times New Roman" pitchFamily="18" charset="0"/>
              </a:rPr>
              <a:t>Services to Victims of Federal Crime. </a:t>
            </a:r>
            <a:r>
              <a:rPr lang="en-US" sz="1800" dirty="0">
                <a:solidFill>
                  <a:schemeClr val="tx1"/>
                </a:solidFill>
                <a:latin typeface="Times New Roman" pitchFamily="18" charset="0"/>
                <a:cs typeface="Times New Roman" pitchFamily="18" charset="0"/>
              </a:rPr>
              <a:t>Provide services to victims of federal crimes on the same basis as victims of state/local crimes.</a:t>
            </a:r>
            <a:r>
              <a:rPr lang="en-US" sz="1800" b="1" dirty="0">
                <a:solidFill>
                  <a:schemeClr val="tx1"/>
                </a:solidFill>
                <a:latin typeface="Times New Roman" pitchFamily="18" charset="0"/>
                <a:cs typeface="Times New Roman" pitchFamily="18" charset="0"/>
              </a:rPr>
              <a:t> </a:t>
            </a:r>
          </a:p>
          <a:p>
            <a:pPr marL="285750" indent="-285750" algn="l">
              <a:buFont typeface="Arial" panose="020B0604020202020204" pitchFamily="34" charset="0"/>
              <a:buChar char="•"/>
              <a:defRPr/>
            </a:pPr>
            <a:r>
              <a:rPr lang="en-US" sz="1800" b="1" dirty="0">
                <a:solidFill>
                  <a:schemeClr val="tx1"/>
                </a:solidFill>
                <a:latin typeface="Times New Roman" pitchFamily="18" charset="0"/>
                <a:cs typeface="Times New Roman" pitchFamily="18" charset="0"/>
              </a:rPr>
              <a:t>Criminal Case. </a:t>
            </a:r>
            <a:r>
              <a:rPr lang="en-US" sz="1800" dirty="0">
                <a:solidFill>
                  <a:schemeClr val="tx1"/>
                </a:solidFill>
                <a:latin typeface="Times New Roman" pitchFamily="18" charset="0"/>
                <a:cs typeface="Times New Roman" pitchFamily="18" charset="0"/>
              </a:rPr>
              <a:t>Do not discriminate against victims because they disagree with the way the state is prosecuting the criminal case. </a:t>
            </a:r>
          </a:p>
          <a:p>
            <a:pPr marL="285750" indent="-285750" algn="l">
              <a:buFont typeface="Arial" panose="020B0604020202020204" pitchFamily="34" charset="0"/>
              <a:buChar char="•"/>
              <a:defRPr/>
            </a:pPr>
            <a:r>
              <a:rPr lang="en-US" sz="1800" b="1" dirty="0">
                <a:solidFill>
                  <a:schemeClr val="tx1"/>
                </a:solidFill>
                <a:latin typeface="Times New Roman" pitchFamily="18" charset="0"/>
                <a:cs typeface="Times New Roman" pitchFamily="18" charset="0"/>
              </a:rPr>
              <a:t>No Charge to Victims for VOCA-Funded Services. </a:t>
            </a:r>
            <a:r>
              <a:rPr lang="en-US" sz="1800" dirty="0">
                <a:solidFill>
                  <a:schemeClr val="tx1"/>
                </a:solidFill>
                <a:latin typeface="Times New Roman" pitchFamily="18" charset="0"/>
                <a:cs typeface="Times New Roman" pitchFamily="18" charset="0"/>
              </a:rPr>
              <a:t>Provide services to crime victims at no charge through the VOCA-funded program. </a:t>
            </a:r>
          </a:p>
          <a:p>
            <a:pPr marL="285750" indent="-285750" algn="l">
              <a:buFont typeface="Arial" panose="020B0604020202020204" pitchFamily="34" charset="0"/>
              <a:buChar char="•"/>
              <a:defRPr/>
            </a:pPr>
            <a:endParaRPr lang="en-US" sz="1800" b="1" dirty="0">
              <a:solidFill>
                <a:schemeClr val="tx1"/>
              </a:solidFill>
            </a:endParaRPr>
          </a:p>
          <a:p>
            <a:pPr>
              <a:defRPr/>
            </a:pPr>
            <a:endParaRPr lang="en-US" dirty="0"/>
          </a:p>
        </p:txBody>
      </p:sp>
      <p:sp>
        <p:nvSpPr>
          <p:cNvPr id="18436" name="Footer Placeholder 3">
            <a:extLst>
              <a:ext uri="{FF2B5EF4-FFF2-40B4-BE49-F238E27FC236}">
                <a16:creationId xmlns:a16="http://schemas.microsoft.com/office/drawing/2014/main" xmlns="" id="{F19B5246-C25F-4BC8-AA81-6871C4725A57}"/>
              </a:ext>
            </a:extLst>
          </p:cNvPr>
          <p:cNvSpPr>
            <a:spLocks noGrp="1" noChangeArrowheads="1"/>
          </p:cNvSpPr>
          <p:nvPr>
            <p:ph type="ftr"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8EF75CC-4E40-4DB6-BDA9-BEAAECD94ED5}" type="datetime1">
              <a:rPr lang="en-US" altLang="en-US" sz="1300" smtClean="0">
                <a:solidFill>
                  <a:schemeClr val="bg2"/>
                </a:solidFill>
                <a:latin typeface="Times New Roman" panose="02020603050405020304" pitchFamily="18" charset="0"/>
              </a:rPr>
              <a:pPr>
                <a:spcBef>
                  <a:spcPct val="0"/>
                </a:spcBef>
                <a:buFontTx/>
                <a:buNone/>
              </a:pPr>
              <a:t>3/24/2020</a:t>
            </a:fld>
            <a:r>
              <a:rPr lang="en-US" altLang="en-US" sz="1300">
                <a:solidFill>
                  <a:schemeClr val="bg2"/>
                </a:solidFill>
                <a:latin typeface="Times New Roman" panose="02020603050405020304" pitchFamily="18" charset="0"/>
              </a:rPr>
              <a:t> | Illinois Criminal Justice Information Authority | </a:t>
            </a:r>
            <a:fld id="{9BCF1DB3-2D01-4FD9-805C-E226A195D4F2}" type="slidenum">
              <a:rPr lang="en-US" altLang="en-US" sz="1300" smtClean="0">
                <a:solidFill>
                  <a:schemeClr val="bg2"/>
                </a:solidFill>
                <a:latin typeface="Times New Roman" panose="02020603050405020304" pitchFamily="18" charset="0"/>
              </a:rPr>
              <a:pPr>
                <a:spcBef>
                  <a:spcPct val="0"/>
                </a:spcBef>
                <a:buFontTx/>
                <a:buNone/>
              </a:pPr>
              <a:t>14</a:t>
            </a:fld>
            <a:endParaRPr lang="en-US" altLang="en-US" sz="1300">
              <a:solidFill>
                <a:schemeClr val="bg2"/>
              </a:solidFill>
              <a:latin typeface="Times New Roman" panose="02020603050405020304" pitchFamily="18" charset="0"/>
            </a:endParaRPr>
          </a:p>
        </p:txBody>
      </p:sp>
      <p:pic>
        <p:nvPicPr>
          <p:cNvPr id="8" name="~PP2066.WAV">
            <a:hlinkClick r:id="" action="ppaction://media"/>
          </p:cNvPr>
          <p:cNvPicPr>
            <a:picLocks noRot="1" noChangeAspect="1"/>
          </p:cNvPicPr>
          <p:nvPr>
            <a:wavAudioFile r:embed="rId1" name="~PP2066.WAV"/>
          </p:nvPr>
        </p:nvPicPr>
        <p:blipFill>
          <a:blip r:embed="rId4"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2279070110"/>
      </p:ext>
    </p:extLst>
  </p:cSld>
  <p:clrMapOvr>
    <a:masterClrMapping/>
  </p:clrMapOvr>
  <p:transition advTm="798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328F6130-4B4E-45C0-8947-7E95D7142204}"/>
              </a:ext>
            </a:extLst>
          </p:cNvPr>
          <p:cNvSpPr>
            <a:spLocks noGrp="1"/>
          </p:cNvSpPr>
          <p:nvPr>
            <p:ph type="subTitle" idx="1"/>
          </p:nvPr>
        </p:nvSpPr>
        <p:spPr>
          <a:xfrm>
            <a:off x="609600" y="2438400"/>
            <a:ext cx="7924800" cy="3657600"/>
          </a:xfrm>
        </p:spPr>
        <p:txBody>
          <a:bodyPr/>
          <a:lstStyle/>
          <a:p>
            <a:pPr marL="342900" indent="-342900" algn="l">
              <a:buFont typeface="Arial" panose="020B0604020202020204" pitchFamily="34" charset="0"/>
              <a:buChar char="•"/>
            </a:pPr>
            <a:r>
              <a:rPr lang="en-US" altLang="en-US" sz="2400" dirty="0">
                <a:solidFill>
                  <a:schemeClr val="tx1"/>
                </a:solidFill>
                <a:latin typeface="Times New Roman" panose="02020603050405020304" pitchFamily="18" charset="0"/>
                <a:cs typeface="Times New Roman" panose="02020603050405020304" pitchFamily="18" charset="0"/>
              </a:rPr>
              <a:t>Applications must be obtained at https://gata.icjia.cloud/ by clicking on the link titled “Civil Legal Services.”</a:t>
            </a:r>
          </a:p>
          <a:p>
            <a:pPr marL="342900" indent="-342900" algn="l">
              <a:buFont typeface="Arial" panose="020B0604020202020204" pitchFamily="34" charset="0"/>
              <a:buChar char="•"/>
            </a:pPr>
            <a:r>
              <a:rPr lang="en-US" altLang="en-US" sz="2400" dirty="0">
                <a:solidFill>
                  <a:schemeClr val="tx1"/>
                </a:solidFill>
                <a:latin typeface="Times New Roman" panose="02020603050405020304" pitchFamily="18" charset="0"/>
                <a:cs typeface="Times New Roman" panose="02020603050405020304" pitchFamily="18" charset="0"/>
              </a:rPr>
              <a:t>Notice of Intent. Agencies interested in applying are strongly encouraged to complete an online Notice of Intent form by 11:59 p.m. on April 10, 2020.</a:t>
            </a:r>
          </a:p>
          <a:p>
            <a:pPr marL="342900" indent="-342900" algn="l">
              <a:buFont typeface="Arial" panose="020B0604020202020204" pitchFamily="34" charset="0"/>
              <a:buChar char="•"/>
            </a:pPr>
            <a:r>
              <a:rPr lang="en-US" altLang="en-US" sz="2400" dirty="0">
                <a:solidFill>
                  <a:schemeClr val="tx1"/>
                </a:solidFill>
                <a:latin typeface="Times New Roman" panose="02020603050405020304" pitchFamily="18" charset="0"/>
                <a:cs typeface="Times New Roman" panose="02020603050405020304" pitchFamily="18" charset="0"/>
              </a:rPr>
              <a:t>Program Narratives may not exceed 30 pages, including proposal questions, and must be double-spaced and written in 12-point, Times New Roman font. Do not delete template questions from your response. </a:t>
            </a:r>
          </a:p>
          <a:p>
            <a:endParaRPr lang="en-US" dirty="0"/>
          </a:p>
        </p:txBody>
      </p:sp>
      <p:sp>
        <p:nvSpPr>
          <p:cNvPr id="4" name="Footer Placeholder 3">
            <a:extLst>
              <a:ext uri="{FF2B5EF4-FFF2-40B4-BE49-F238E27FC236}">
                <a16:creationId xmlns:a16="http://schemas.microsoft.com/office/drawing/2014/main" xmlns="" id="{13568755-B310-4623-B1C0-41267BD9C40A}"/>
              </a:ext>
            </a:extLst>
          </p:cNvPr>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15</a:t>
            </a:fld>
            <a:endParaRPr lang="en-US" altLang="en-US"/>
          </a:p>
        </p:txBody>
      </p:sp>
      <p:sp>
        <p:nvSpPr>
          <p:cNvPr id="5" name="Title 1">
            <a:extLst>
              <a:ext uri="{FF2B5EF4-FFF2-40B4-BE49-F238E27FC236}">
                <a16:creationId xmlns:a16="http://schemas.microsoft.com/office/drawing/2014/main" xmlns="" id="{C4EF0B42-2AD6-44CA-B2C0-8688E8C3B797}"/>
              </a:ext>
            </a:extLst>
          </p:cNvPr>
          <p:cNvSpPr>
            <a:spLocks noGrp="1"/>
          </p:cNvSpPr>
          <p:nvPr>
            <p:ph type="ctrTitle"/>
          </p:nvPr>
        </p:nvSpPr>
        <p:spPr>
          <a:xfrm>
            <a:off x="457200" y="1269683"/>
            <a:ext cx="8305800" cy="1168717"/>
          </a:xfrm>
        </p:spPr>
        <p:txBody>
          <a:bodyPr/>
          <a:lstStyle/>
          <a:p>
            <a:r>
              <a:rPr lang="en-US" altLang="en-US" sz="3900" dirty="0">
                <a:latin typeface="Times New Roman" pitchFamily="18" charset="0"/>
                <a:cs typeface="Times New Roman" pitchFamily="18" charset="0"/>
              </a:rPr>
              <a:t>Application and Submission Information</a:t>
            </a:r>
          </a:p>
        </p:txBody>
      </p:sp>
      <p:pic>
        <p:nvPicPr>
          <p:cNvPr id="8" name="~PP2212.WAV">
            <a:hlinkClick r:id="" action="ppaction://media"/>
          </p:cNvPr>
          <p:cNvPicPr>
            <a:picLocks noRot="1" noChangeAspect="1"/>
          </p:cNvPicPr>
          <p:nvPr>
            <a:wavAudioFile r:embed="rId1" name="~PP2212.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2195739419"/>
      </p:ext>
    </p:extLst>
  </p:cSld>
  <p:clrMapOvr>
    <a:masterClrMapping/>
  </p:clrMapOvr>
  <p:transition advTm="409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838200"/>
            <a:ext cx="7772400" cy="1295399"/>
          </a:xfrm>
        </p:spPr>
        <p:txBody>
          <a:bodyPr/>
          <a:lstStyle/>
          <a:p>
            <a:r>
              <a:rPr lang="en-US" altLang="en-US" sz="4000" dirty="0">
                <a:latin typeface="Times New Roman" panose="02020603050405020304" pitchFamily="18" charset="0"/>
                <a:cs typeface="Times New Roman" panose="02020603050405020304" pitchFamily="18" charset="0"/>
              </a:rPr>
              <a:t>Funding Restrictions</a:t>
            </a:r>
            <a:br>
              <a:rPr lang="en-US" altLang="en-US" sz="4000" dirty="0">
                <a:latin typeface="Times New Roman" panose="02020603050405020304" pitchFamily="18" charset="0"/>
                <a:cs typeface="Times New Roman" panose="02020603050405020304" pitchFamily="18" charset="0"/>
              </a:rPr>
            </a:br>
            <a:r>
              <a:rPr lang="en-US" altLang="en-US" sz="2000" dirty="0">
                <a:latin typeface="Times New Roman" panose="02020603050405020304" pitchFamily="18" charset="0"/>
                <a:cs typeface="Times New Roman" panose="02020603050405020304" pitchFamily="18" charset="0"/>
              </a:rPr>
              <a:t>Applicants must follow the current edition of the Department of Justice Grants Financial Guide (pg </a:t>
            </a:r>
            <a:r>
              <a:rPr lang="en-US" altLang="en-US" sz="2000" dirty="0" smtClean="0">
                <a:latin typeface="Times New Roman" panose="02020603050405020304" pitchFamily="18" charset="0"/>
                <a:cs typeface="Times New Roman" panose="02020603050405020304" pitchFamily="18" charset="0"/>
              </a:rPr>
              <a:t>22 </a:t>
            </a:r>
            <a:r>
              <a:rPr lang="en-US" altLang="en-US" sz="2000" dirty="0">
                <a:latin typeface="Times New Roman" panose="02020603050405020304" pitchFamily="18" charset="0"/>
                <a:cs typeface="Times New Roman" panose="02020603050405020304" pitchFamily="18" charset="0"/>
              </a:rPr>
              <a:t>of NOFO for link)</a:t>
            </a:r>
            <a:endParaRPr lang="en-US" sz="20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381000" y="2286000"/>
            <a:ext cx="8534400" cy="3733800"/>
          </a:xfrm>
        </p:spPr>
        <p:txBody>
          <a:bodyPr/>
          <a:lstStyle/>
          <a:p>
            <a:pPr>
              <a:defRPr/>
            </a:pPr>
            <a:r>
              <a:rPr lang="en-US" sz="2400" dirty="0">
                <a:solidFill>
                  <a:schemeClr val="tx1"/>
                </a:solidFill>
                <a:latin typeface="Times New Roman" panose="02020603050405020304" pitchFamily="18" charset="0"/>
                <a:cs typeface="Times New Roman" panose="02020603050405020304" pitchFamily="18" charset="0"/>
              </a:rPr>
              <a:t>Prohibited Uses</a:t>
            </a:r>
          </a:p>
          <a:p>
            <a:pPr marL="1257300" lvl="2" indent="-342900" algn="l">
              <a:buFont typeface="Arial" panose="020B0604020202020204" pitchFamily="34" charset="0"/>
              <a:buChar char="•"/>
              <a:defRPr/>
            </a:pPr>
            <a:r>
              <a:rPr lang="en-US" sz="2000" dirty="0">
                <a:solidFill>
                  <a:schemeClr val="tx1"/>
                </a:solidFill>
                <a:latin typeface="Times New Roman" panose="02020603050405020304" pitchFamily="18" charset="0"/>
                <a:cs typeface="Times New Roman" panose="02020603050405020304" pitchFamily="18" charset="0"/>
              </a:rPr>
              <a:t>Land acquisition </a:t>
            </a:r>
          </a:p>
          <a:p>
            <a:pPr marL="1257300" lvl="2" indent="-342900" algn="l">
              <a:buFont typeface="Arial" panose="020B0604020202020204" pitchFamily="34" charset="0"/>
              <a:buChar char="•"/>
              <a:defRPr/>
            </a:pPr>
            <a:r>
              <a:rPr lang="en-US" sz="2000" dirty="0">
                <a:solidFill>
                  <a:schemeClr val="tx1"/>
                </a:solidFill>
                <a:latin typeface="Times New Roman" panose="02020603050405020304" pitchFamily="18" charset="0"/>
                <a:cs typeface="Times New Roman" panose="02020603050405020304" pitchFamily="18" charset="0"/>
              </a:rPr>
              <a:t>New construction </a:t>
            </a:r>
          </a:p>
          <a:p>
            <a:pPr marL="1257300" lvl="2" indent="-342900" algn="l">
              <a:buFont typeface="Arial" panose="020B0604020202020204" pitchFamily="34" charset="0"/>
              <a:buChar char="•"/>
              <a:defRPr/>
            </a:pPr>
            <a:r>
              <a:rPr lang="en-US" sz="2000" dirty="0">
                <a:solidFill>
                  <a:schemeClr val="tx1"/>
                </a:solidFill>
                <a:latin typeface="Times New Roman" panose="02020603050405020304" pitchFamily="18" charset="0"/>
                <a:cs typeface="Times New Roman" panose="02020603050405020304" pitchFamily="18" charset="0"/>
              </a:rPr>
              <a:t>A renovation, lease, or any other proposed use of a building or facility that will either (a) result in a change in its basic prior use or (b) significantly change its size </a:t>
            </a:r>
          </a:p>
          <a:p>
            <a:pPr marL="1257300" lvl="2" indent="-342900" algn="l">
              <a:buFont typeface="Arial" panose="020B0604020202020204" pitchFamily="34" charset="0"/>
              <a:buChar char="•"/>
              <a:defRPr/>
            </a:pPr>
            <a:r>
              <a:rPr lang="en-US" sz="2000" dirty="0">
                <a:solidFill>
                  <a:schemeClr val="tx1"/>
                </a:solidFill>
                <a:latin typeface="Times New Roman" panose="02020603050405020304" pitchFamily="18" charset="0"/>
                <a:cs typeface="Times New Roman" panose="02020603050405020304" pitchFamily="18" charset="0"/>
              </a:rPr>
              <a:t>Minor renovation or remodeling of a property either (a) listed or eligible for listing on the National Register of Historic Places or (b) located within a 100-year flood plain </a:t>
            </a:r>
          </a:p>
          <a:p>
            <a:pPr marL="1257300" lvl="2" indent="-342900" algn="l">
              <a:buFont typeface="Arial" panose="020B0604020202020204" pitchFamily="34" charset="0"/>
              <a:buChar char="•"/>
              <a:defRPr/>
            </a:pPr>
            <a:r>
              <a:rPr lang="en-US" sz="2000" dirty="0">
                <a:solidFill>
                  <a:schemeClr val="tx1"/>
                </a:solidFill>
                <a:latin typeface="Times New Roman" panose="02020603050405020304" pitchFamily="18" charset="0"/>
                <a:cs typeface="Times New Roman" panose="02020603050405020304" pitchFamily="18" charset="0"/>
              </a:rPr>
              <a:t>Implementation of a new program involving the use of chemicals </a:t>
            </a:r>
          </a:p>
          <a:p>
            <a:pPr marL="1257300" lvl="2" indent="-342900" algn="l">
              <a:buFont typeface="Arial" panose="020B0604020202020204" pitchFamily="34" charset="0"/>
              <a:buChar char="•"/>
              <a:defRPr/>
            </a:pPr>
            <a:r>
              <a:rPr lang="en-US" sz="2000" dirty="0">
                <a:solidFill>
                  <a:schemeClr val="tx1"/>
                </a:solidFill>
                <a:latin typeface="Times New Roman" panose="02020603050405020304" pitchFamily="18" charset="0"/>
                <a:cs typeface="Times New Roman" panose="02020603050405020304" pitchFamily="18" charset="0"/>
              </a:rPr>
              <a:t>Capital expenditures </a:t>
            </a:r>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16</a:t>
            </a:fld>
            <a:endParaRPr lang="en-US" altLang="en-US"/>
          </a:p>
        </p:txBody>
      </p:sp>
      <p:pic>
        <p:nvPicPr>
          <p:cNvPr id="7" name="~PP3414.WAV">
            <a:hlinkClick r:id="" action="ppaction://media"/>
          </p:cNvPr>
          <p:cNvPicPr>
            <a:picLocks noRot="1" noChangeAspect="1"/>
          </p:cNvPicPr>
          <p:nvPr>
            <a:wavAudioFile r:embed="rId1" name="~PP3414.WAV"/>
          </p:nvPr>
        </p:nvPicPr>
        <p:blipFill>
          <a:blip r:embed="rId4"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3896826774"/>
      </p:ext>
    </p:extLst>
  </p:cSld>
  <p:clrMapOvr>
    <a:masterClrMapping/>
  </p:clrMapOvr>
  <p:transition advTm="29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4D52F-BA8E-43F8-8418-DD0DEFC69B79}"/>
              </a:ext>
            </a:extLst>
          </p:cNvPr>
          <p:cNvSpPr>
            <a:spLocks noGrp="1"/>
          </p:cNvSpPr>
          <p:nvPr>
            <p:ph type="ctrTitle"/>
          </p:nvPr>
        </p:nvSpPr>
        <p:spPr>
          <a:xfrm>
            <a:off x="685800" y="935037"/>
            <a:ext cx="7772400" cy="993775"/>
          </a:xfrm>
        </p:spPr>
        <p:txBody>
          <a:bodyPr/>
          <a:lstStyle/>
          <a:p>
            <a:r>
              <a:rPr lang="en-US" sz="4000" dirty="0">
                <a:latin typeface="Times New Roman" panose="02020603050405020304" pitchFamily="18" charset="0"/>
                <a:cs typeface="Times New Roman" panose="02020603050405020304" pitchFamily="18" charset="0"/>
              </a:rPr>
              <a:t>Prohibited </a:t>
            </a:r>
            <a:r>
              <a:rPr lang="en-US" sz="4000" dirty="0" smtClean="0">
                <a:latin typeface="Times New Roman" panose="02020603050405020304" pitchFamily="18" charset="0"/>
                <a:cs typeface="Times New Roman" panose="02020603050405020304" pitchFamily="18" charset="0"/>
              </a:rPr>
              <a:t>Uses Continued</a:t>
            </a:r>
            <a:endParaRPr lang="en-US" sz="40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xmlns="" id="{6762BA0D-53C8-4B9C-9872-950BAAD0A0A7}"/>
              </a:ext>
            </a:extLst>
          </p:cNvPr>
          <p:cNvSpPr>
            <a:spLocks noGrp="1"/>
          </p:cNvSpPr>
          <p:nvPr>
            <p:ph type="subTitle" idx="1"/>
          </p:nvPr>
        </p:nvSpPr>
        <p:spPr>
          <a:xfrm>
            <a:off x="342900" y="1855946"/>
            <a:ext cx="8458200" cy="4392454"/>
          </a:xfrm>
        </p:spPr>
        <p:txBody>
          <a:bodyPr/>
          <a:lstStyle/>
          <a:p>
            <a:pPr marL="1257300" lvl="2" indent="-342900" algn="l">
              <a:buFont typeface="Arial" panose="020B0604020202020204" pitchFamily="34" charset="0"/>
              <a:buChar char="•"/>
            </a:pPr>
            <a:r>
              <a:rPr lang="en-US" altLang="en-US" dirty="0">
                <a:solidFill>
                  <a:schemeClr val="tx1"/>
                </a:solidFill>
                <a:latin typeface="Times New Roman" panose="02020603050405020304" pitchFamily="18" charset="0"/>
                <a:cs typeface="Times New Roman" panose="02020603050405020304" pitchFamily="18" charset="0"/>
              </a:rPr>
              <a:t>Fundraising activities </a:t>
            </a:r>
          </a:p>
          <a:p>
            <a:pPr marL="1257300" lvl="2" indent="-342900" algn="l">
              <a:buFont typeface="Arial" panose="020B0604020202020204" pitchFamily="34" charset="0"/>
              <a:buChar char="•"/>
            </a:pPr>
            <a:r>
              <a:rPr lang="en-US" altLang="en-US" dirty="0">
                <a:solidFill>
                  <a:schemeClr val="tx1"/>
                </a:solidFill>
                <a:latin typeface="Times New Roman" panose="02020603050405020304" pitchFamily="18" charset="0"/>
                <a:cs typeface="Times New Roman" panose="02020603050405020304" pitchFamily="18" charset="0"/>
              </a:rPr>
              <a:t>Lobbying and advocacy with respect to legislation, regulations or administrative policy </a:t>
            </a:r>
          </a:p>
          <a:p>
            <a:pPr marL="1257300" lvl="2" indent="-342900" algn="l">
              <a:buFont typeface="Arial" panose="020B0604020202020204" pitchFamily="34" charset="0"/>
              <a:buChar char="•"/>
            </a:pPr>
            <a:r>
              <a:rPr lang="en-US" altLang="en-US" dirty="0">
                <a:solidFill>
                  <a:schemeClr val="tx1"/>
                </a:solidFill>
                <a:latin typeface="Times New Roman" panose="02020603050405020304" pitchFamily="18" charset="0"/>
                <a:cs typeface="Times New Roman" panose="02020603050405020304" pitchFamily="18" charset="0"/>
              </a:rPr>
              <a:t>Most medical care costs </a:t>
            </a:r>
          </a:p>
          <a:p>
            <a:pPr marL="1257300" lvl="2" indent="-342900" algn="l">
              <a:buFont typeface="Arial" panose="020B0604020202020204" pitchFamily="34" charset="0"/>
              <a:buChar char="•"/>
            </a:pPr>
            <a:r>
              <a:rPr lang="en-US" altLang="en-US" dirty="0">
                <a:solidFill>
                  <a:schemeClr val="tx1"/>
                </a:solidFill>
                <a:latin typeface="Times New Roman" panose="02020603050405020304" pitchFamily="18" charset="0"/>
                <a:cs typeface="Times New Roman" panose="02020603050405020304" pitchFamily="18" charset="0"/>
              </a:rPr>
              <a:t>Tort or criminal defense services </a:t>
            </a:r>
          </a:p>
          <a:p>
            <a:pPr marL="1257300" lvl="2" indent="-342900" algn="l">
              <a:buFont typeface="Arial" panose="020B0604020202020204" pitchFamily="34" charset="0"/>
              <a:buChar char="•"/>
            </a:pPr>
            <a:r>
              <a:rPr lang="en-US" altLang="en-US" dirty="0">
                <a:solidFill>
                  <a:schemeClr val="tx1"/>
                </a:solidFill>
                <a:latin typeface="Times New Roman" panose="02020603050405020304" pitchFamily="18" charset="0"/>
                <a:cs typeface="Times New Roman" panose="02020603050405020304" pitchFamily="18" charset="0"/>
              </a:rPr>
              <a:t>Active investigation and prosecution of criminal activities, and witness activities </a:t>
            </a:r>
          </a:p>
          <a:p>
            <a:pPr marL="1257300" lvl="2" indent="-342900" algn="l">
              <a:buFont typeface="Arial" panose="020B0604020202020204" pitchFamily="34" charset="0"/>
              <a:buChar char="•"/>
            </a:pPr>
            <a:r>
              <a:rPr lang="en-US" altLang="en-US" dirty="0">
                <a:solidFill>
                  <a:schemeClr val="tx1"/>
                </a:solidFill>
                <a:latin typeface="Times New Roman" panose="02020603050405020304" pitchFamily="18" charset="0"/>
                <a:cs typeface="Times New Roman" panose="02020603050405020304" pitchFamily="18" charset="0"/>
              </a:rPr>
              <a:t>Research and studies, except for project evaluations </a:t>
            </a:r>
          </a:p>
          <a:p>
            <a:pPr marL="1257300" lvl="2" indent="-342900" algn="l">
              <a:buFont typeface="Arial" panose="020B0604020202020204" pitchFamily="34" charset="0"/>
              <a:buChar char="•"/>
            </a:pPr>
            <a:r>
              <a:rPr lang="en-US" altLang="en-US" dirty="0">
                <a:solidFill>
                  <a:schemeClr val="tx1"/>
                </a:solidFill>
                <a:latin typeface="Times New Roman" panose="02020603050405020304" pitchFamily="18" charset="0"/>
                <a:cs typeface="Times New Roman" panose="02020603050405020304" pitchFamily="18" charset="0"/>
              </a:rPr>
              <a:t>Salaries and expenses for management, unless expressly allowed in the VOCA Final Rule</a:t>
            </a:r>
          </a:p>
          <a:p>
            <a:endParaRPr lang="en-US" dirty="0"/>
          </a:p>
        </p:txBody>
      </p:sp>
      <p:sp>
        <p:nvSpPr>
          <p:cNvPr id="4" name="Footer Placeholder 3">
            <a:extLst>
              <a:ext uri="{FF2B5EF4-FFF2-40B4-BE49-F238E27FC236}">
                <a16:creationId xmlns:a16="http://schemas.microsoft.com/office/drawing/2014/main" xmlns="" id="{754E772A-A0D3-4131-8D13-A033CE6AC8A1}"/>
              </a:ext>
            </a:extLst>
          </p:cNvPr>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17</a:t>
            </a:fld>
            <a:endParaRPr lang="en-US" altLang="en-US"/>
          </a:p>
        </p:txBody>
      </p:sp>
      <p:pic>
        <p:nvPicPr>
          <p:cNvPr id="7" name="~PP349.WAV">
            <a:hlinkClick r:id="" action="ppaction://media"/>
          </p:cNvPr>
          <p:cNvPicPr>
            <a:picLocks noRot="1" noChangeAspect="1"/>
          </p:cNvPicPr>
          <p:nvPr>
            <a:wavAudioFile r:embed="rId1" name="~PP349.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1606121415"/>
      </p:ext>
    </p:extLst>
  </p:cSld>
  <p:clrMapOvr>
    <a:masterClrMapping/>
  </p:clrMapOvr>
  <p:transition advTm="29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609599"/>
          </a:xfrm>
        </p:spPr>
        <p:txBody>
          <a:bodyPr/>
          <a:lstStyle/>
          <a:p>
            <a:r>
              <a:rPr lang="en-US" sz="4000" dirty="0">
                <a:latin typeface="Times New Roman" panose="02020603050405020304" pitchFamily="18" charset="0"/>
                <a:cs typeface="Times New Roman" panose="02020603050405020304" pitchFamily="18" charset="0"/>
              </a:rPr>
              <a:t>Cost allowability</a:t>
            </a:r>
          </a:p>
        </p:txBody>
      </p:sp>
      <p:sp>
        <p:nvSpPr>
          <p:cNvPr id="3" name="Subtitle 2"/>
          <p:cNvSpPr>
            <a:spLocks noGrp="1"/>
          </p:cNvSpPr>
          <p:nvPr>
            <p:ph type="subTitle" idx="1"/>
          </p:nvPr>
        </p:nvSpPr>
        <p:spPr>
          <a:xfrm>
            <a:off x="685800" y="2286000"/>
            <a:ext cx="7772400" cy="3428999"/>
          </a:xfrm>
        </p:spPr>
        <p:txBody>
          <a:bodyPr/>
          <a:lstStyle/>
          <a:p>
            <a:pPr algn="l"/>
            <a:r>
              <a:rPr lang="en-US" sz="2400" dirty="0">
                <a:solidFill>
                  <a:schemeClr val="tx1"/>
                </a:solidFill>
                <a:latin typeface="Times New Roman" panose="02020603050405020304" pitchFamily="18" charset="0"/>
                <a:cs typeface="Times New Roman" panose="02020603050405020304" pitchFamily="18" charset="0"/>
              </a:rPr>
              <a:t>Program costs must be:</a:t>
            </a:r>
          </a:p>
          <a:p>
            <a:pPr marL="342900" indent="-3429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Necessary to the performance of the project.</a:t>
            </a:r>
          </a:p>
          <a:p>
            <a:pPr marL="342900" indent="-3429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Reasonable.</a:t>
            </a:r>
          </a:p>
          <a:p>
            <a:pPr marL="342900" indent="-3429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Incurred during the grant period of performance.</a:t>
            </a:r>
          </a:p>
          <a:p>
            <a:pPr marL="342900" indent="-3429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Permissible under State and Federal laws and regulations.</a:t>
            </a:r>
          </a:p>
          <a:p>
            <a:pPr marL="342900" indent="-3429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Not resulting in profit.</a:t>
            </a:r>
          </a:p>
          <a:p>
            <a:pPr marL="342900" indent="-3429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Claimed only against one award.</a:t>
            </a:r>
          </a:p>
          <a:p>
            <a:endParaRPr lang="en-US" dirty="0">
              <a:solidFill>
                <a:schemeClr val="tx1"/>
              </a:solidFill>
            </a:endParaRPr>
          </a:p>
          <a:p>
            <a:endParaRPr lang="en-US" dirty="0"/>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18</a:t>
            </a:fld>
            <a:endParaRPr lang="en-US" altLang="en-US"/>
          </a:p>
        </p:txBody>
      </p:sp>
      <p:pic>
        <p:nvPicPr>
          <p:cNvPr id="8" name="~PP3190.WAV">
            <a:hlinkClick r:id="" action="ppaction://media"/>
          </p:cNvPr>
          <p:cNvPicPr>
            <a:picLocks noRot="1" noChangeAspect="1"/>
          </p:cNvPicPr>
          <p:nvPr>
            <a:wavAudioFile r:embed="rId1" name="~PP3190.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911697690"/>
      </p:ext>
    </p:extLst>
  </p:cSld>
  <p:clrMapOvr>
    <a:masterClrMapping/>
  </p:clrMapOvr>
  <p:transition advTm="61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1"/>
            <a:ext cx="7772400" cy="533399"/>
          </a:xfrm>
        </p:spPr>
        <p:txBody>
          <a:bodyPr/>
          <a:lstStyle/>
          <a:p>
            <a:r>
              <a:rPr lang="en-US" sz="4000" dirty="0">
                <a:solidFill>
                  <a:prstClr val="black"/>
                </a:solidFill>
                <a:latin typeface="Times New Roman" panose="02020603050405020304" pitchFamily="18" charset="0"/>
                <a:cs typeface="Times New Roman" panose="02020603050405020304" pitchFamily="18" charset="0"/>
              </a:rPr>
              <a:t>Three categories of Legal Assistance</a:t>
            </a:r>
            <a:endParaRPr lang="en-US" sz="4000" dirty="0"/>
          </a:p>
        </p:txBody>
      </p:sp>
      <p:sp>
        <p:nvSpPr>
          <p:cNvPr id="3" name="Subtitle 2"/>
          <p:cNvSpPr>
            <a:spLocks noGrp="1"/>
          </p:cNvSpPr>
          <p:nvPr>
            <p:ph type="subTitle" idx="1"/>
          </p:nvPr>
        </p:nvSpPr>
        <p:spPr>
          <a:xfrm>
            <a:off x="685800" y="2133600"/>
            <a:ext cx="7772400" cy="3505200"/>
          </a:xfrm>
        </p:spPr>
        <p:txBody>
          <a:bodyPr/>
          <a:lstStyle/>
          <a:p>
            <a:pPr marL="342900" marR="0" lvl="0" indent="-342900" algn="l">
              <a:lnSpc>
                <a:spcPct val="107000"/>
              </a:lnSpc>
              <a:spcBef>
                <a:spcPts val="0"/>
              </a:spcBef>
              <a:spcAft>
                <a:spcPts val="0"/>
              </a:spcAft>
              <a:buFont typeface="Symbol" panose="05050102010706020507" pitchFamily="18" charset="2"/>
              <a:buChar char=""/>
            </a:pPr>
            <a:r>
              <a:rPr lang="en-US" sz="24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Emergency Legal Assistance</a:t>
            </a:r>
            <a:endParaRPr lang="en-US" sz="2400" u="sng"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a:lnSpc>
                <a:spcPct val="107000"/>
              </a:lnSpc>
              <a:spcBef>
                <a:spcPts val="0"/>
              </a:spcBef>
              <a:spcAft>
                <a:spcPts val="0"/>
              </a:spcAft>
              <a:buFont typeface="Courier New" panose="02070309020205020404" pitchFamily="49" charset="0"/>
              <a:buChar char="o"/>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Filing for emergency restraining or protective orders</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a:lnSpc>
                <a:spcPct val="107000"/>
              </a:lnSpc>
              <a:spcBef>
                <a:spcPts val="0"/>
              </a:spcBef>
              <a:spcAft>
                <a:spcPts val="0"/>
              </a:spcAft>
              <a:buFont typeface="Courier New" panose="02070309020205020404" pitchFamily="49" charset="0"/>
              <a:buChar char="o"/>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Obtaining emergency custody orders and visitation rights </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US" sz="24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Victims’ Rights Enforcement </a:t>
            </a:r>
            <a:endParaRPr lang="en-US" sz="2400" u="sng"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a:lnSpc>
                <a:spcPct val="107000"/>
              </a:lnSpc>
              <a:spcBef>
                <a:spcPts val="0"/>
              </a:spcBef>
              <a:spcAft>
                <a:spcPts val="800"/>
              </a:spcAft>
              <a:buFont typeface="Courier New" panose="02070309020205020404" pitchFamily="49" charset="0"/>
              <a:buChar char="o"/>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Assisting victims in asserting their rights as victims or otherwise protecting their safety, privacy, or other interests as victims, in a criminal proceeding directly related to the victimization</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gn="l">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19</a:t>
            </a:fld>
            <a:endParaRPr lang="en-US" altLang="en-US"/>
          </a:p>
        </p:txBody>
      </p:sp>
      <p:pic>
        <p:nvPicPr>
          <p:cNvPr id="9" name="~PP3711.WAV">
            <a:hlinkClick r:id="" action="ppaction://media"/>
          </p:cNvPr>
          <p:cNvPicPr>
            <a:picLocks noRot="1" noChangeAspect="1"/>
          </p:cNvPicPr>
          <p:nvPr>
            <a:wavAudioFile r:embed="rId1" name="~PP3711.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647440196"/>
      </p:ext>
    </p:extLst>
  </p:cSld>
  <p:clrMapOvr>
    <a:masterClrMapping/>
  </p:clrMapOvr>
  <p:transition advTm="413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838200"/>
          </a:xfrm>
        </p:spPr>
        <p:txBody>
          <a:bodyPr/>
          <a:lstStyle/>
          <a:p>
            <a:r>
              <a:rPr lang="en-US" dirty="0" smtClean="0"/>
              <a:t>Please Note</a:t>
            </a:r>
            <a:endParaRPr lang="en-US" dirty="0"/>
          </a:p>
        </p:txBody>
      </p:sp>
      <p:sp>
        <p:nvSpPr>
          <p:cNvPr id="3" name="Subtitle 2"/>
          <p:cNvSpPr>
            <a:spLocks noGrp="1"/>
          </p:cNvSpPr>
          <p:nvPr>
            <p:ph type="subTitle" idx="1"/>
          </p:nvPr>
        </p:nvSpPr>
        <p:spPr>
          <a:xfrm>
            <a:off x="457200" y="2133600"/>
            <a:ext cx="8382000" cy="3810000"/>
          </a:xfrm>
        </p:spPr>
        <p:txBody>
          <a:bodyPr/>
          <a:lstStyle/>
          <a:p>
            <a:r>
              <a:rPr lang="en-US" dirty="0" smtClean="0">
                <a:solidFill>
                  <a:schemeClr val="tx1"/>
                </a:solidFill>
              </a:rPr>
              <a:t>The </a:t>
            </a:r>
            <a:r>
              <a:rPr lang="en-US" dirty="0" err="1" smtClean="0">
                <a:solidFill>
                  <a:schemeClr val="tx1"/>
                </a:solidFill>
              </a:rPr>
              <a:t>Powerpoint</a:t>
            </a:r>
            <a:r>
              <a:rPr lang="en-US" dirty="0" smtClean="0">
                <a:solidFill>
                  <a:schemeClr val="tx1"/>
                </a:solidFill>
              </a:rPr>
              <a:t> will replace the Technical Assistance Recording usually available with other Notice of Funding Opportunities through the Illinois Criminal Justice Information Authority. Please use the Frequently Asked Questions link if you have questions related to this presentation or the NOFO in general. Thank you.</a:t>
            </a:r>
            <a:endParaRPr lang="en-US" dirty="0">
              <a:solidFill>
                <a:schemeClr val="tx1"/>
              </a:solidFill>
            </a:endParaRPr>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smtClean="0"/>
              <a:t> | Illinois Criminal Justice Information Authority | </a:t>
            </a:r>
            <a:fld id="{3B6D76FF-2A9D-4BE0-8245-E720E9B0AE4A}" type="slidenum">
              <a:rPr lang="en-US" altLang="en-US" smtClean="0"/>
              <a:pPr/>
              <a:t>2</a:t>
            </a:fld>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181099"/>
            <a:ext cx="8305800" cy="876301"/>
          </a:xfrm>
        </p:spPr>
        <p:txBody>
          <a:bodyPr/>
          <a:lstStyle/>
          <a:p>
            <a:r>
              <a:rPr lang="en-US" sz="3600" dirty="0">
                <a:solidFill>
                  <a:prstClr val="black"/>
                </a:solidFill>
                <a:latin typeface="Times New Roman" panose="02020603050405020304" pitchFamily="18" charset="0"/>
                <a:ea typeface="+mn-ea"/>
                <a:cs typeface="Times New Roman" panose="02020603050405020304" pitchFamily="18" charset="0"/>
              </a:rPr>
              <a:t>Three categories of Legal </a:t>
            </a:r>
            <a:r>
              <a:rPr lang="en-US" sz="3600" dirty="0" smtClean="0">
                <a:solidFill>
                  <a:prstClr val="black"/>
                </a:solidFill>
                <a:latin typeface="Times New Roman" panose="02020603050405020304" pitchFamily="18" charset="0"/>
                <a:ea typeface="+mn-ea"/>
                <a:cs typeface="Times New Roman" panose="02020603050405020304" pitchFamily="18" charset="0"/>
              </a:rPr>
              <a:t>Assistance Continued</a:t>
            </a:r>
            <a:endParaRPr lang="en-US" sz="3600" dirty="0"/>
          </a:p>
        </p:txBody>
      </p:sp>
      <p:sp>
        <p:nvSpPr>
          <p:cNvPr id="3" name="Subtitle 2"/>
          <p:cNvSpPr>
            <a:spLocks noGrp="1"/>
          </p:cNvSpPr>
          <p:nvPr>
            <p:ph type="subTitle" idx="1"/>
          </p:nvPr>
        </p:nvSpPr>
        <p:spPr>
          <a:xfrm>
            <a:off x="381000" y="2362200"/>
            <a:ext cx="8763000" cy="3733800"/>
          </a:xfrm>
        </p:spPr>
        <p:txBody>
          <a:bodyPr/>
          <a:lstStyle/>
          <a:p>
            <a:pPr marL="342900" indent="-342900" algn="l">
              <a:buFont typeface="Arial" panose="020B0604020202020204" pitchFamily="34" charset="0"/>
              <a:buChar char="•"/>
            </a:pPr>
            <a:r>
              <a:rPr lang="en-US" sz="2400" u="sng" dirty="0">
                <a:solidFill>
                  <a:schemeClr val="tx1"/>
                </a:solidFill>
                <a:latin typeface="Times New Roman" panose="02020603050405020304" pitchFamily="18" charset="0"/>
                <a:cs typeface="Times New Roman" panose="02020603050405020304" pitchFamily="18" charset="0"/>
              </a:rPr>
              <a:t>Civil Legal Assistance</a:t>
            </a:r>
          </a:p>
          <a:p>
            <a:pPr marL="800100" lvl="1" indent="-3429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Proceedings for protective/restraining orders or campus administrative protection/stay-away orders</a:t>
            </a:r>
          </a:p>
          <a:p>
            <a:pPr marL="800100" lvl="1" indent="-3429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Family, custody, support, or dependency matters</a:t>
            </a:r>
          </a:p>
          <a:p>
            <a:pPr marL="800100" lvl="1" indent="-3429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Contract, housing, or employment matters</a:t>
            </a:r>
          </a:p>
          <a:p>
            <a:pPr marL="800100" lvl="1" indent="-3429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Immigration assistance</a:t>
            </a:r>
          </a:p>
          <a:p>
            <a:pPr marL="800100" lvl="1" indent="-3429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Intervention with creditors, law enforcement (e.g., to obtain police reports), and other entities</a:t>
            </a:r>
          </a:p>
          <a:p>
            <a:pPr algn="l"/>
            <a:endParaRPr lang="en-US" sz="24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20</a:t>
            </a:fld>
            <a:endParaRPr lang="en-US" altLang="en-US"/>
          </a:p>
        </p:txBody>
      </p:sp>
      <p:pic>
        <p:nvPicPr>
          <p:cNvPr id="9" name="~PP2594.WAV">
            <a:hlinkClick r:id="" action="ppaction://media"/>
          </p:cNvPr>
          <p:cNvPicPr>
            <a:picLocks noRot="1" noChangeAspect="1"/>
          </p:cNvPicPr>
          <p:nvPr>
            <a:wavAudioFile r:embed="rId1" name="~PP2594.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3212931645"/>
      </p:ext>
    </p:extLst>
  </p:cSld>
  <p:clrMapOvr>
    <a:masterClrMapping/>
  </p:clrMapOvr>
  <p:transition advTm="335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19201"/>
            <a:ext cx="8305800" cy="838199"/>
          </a:xfrm>
        </p:spPr>
        <p:txBody>
          <a:bodyPr/>
          <a:lstStyle/>
          <a:p>
            <a:r>
              <a:rPr lang="en-US" sz="3800" dirty="0" smtClean="0">
                <a:solidFill>
                  <a:prstClr val="black"/>
                </a:solidFill>
                <a:latin typeface="Times New Roman" panose="02020603050405020304" pitchFamily="18" charset="0"/>
                <a:cs typeface="Times New Roman" panose="02020603050405020304" pitchFamily="18" charset="0"/>
              </a:rPr>
              <a:t>Three categories of Legal Assistance Continued</a:t>
            </a:r>
            <a:endParaRPr lang="en-US" sz="3800" dirty="0"/>
          </a:p>
        </p:txBody>
      </p:sp>
      <p:sp>
        <p:nvSpPr>
          <p:cNvPr id="3" name="Subtitle 2"/>
          <p:cNvSpPr>
            <a:spLocks noGrp="1"/>
          </p:cNvSpPr>
          <p:nvPr>
            <p:ph type="subTitle" idx="1"/>
          </p:nvPr>
        </p:nvSpPr>
        <p:spPr>
          <a:xfrm>
            <a:off x="304800" y="2286000"/>
            <a:ext cx="8305800" cy="3733800"/>
          </a:xfrm>
        </p:spPr>
        <p:txBody>
          <a:bodyPr/>
          <a:lstStyle/>
          <a:p>
            <a:pPr marL="342900" marR="0" lvl="0" indent="-342900" algn="l">
              <a:lnSpc>
                <a:spcPct val="107000"/>
              </a:lnSpc>
              <a:spcBef>
                <a:spcPts val="0"/>
              </a:spcBef>
              <a:spcAft>
                <a:spcPts val="0"/>
              </a:spcAft>
              <a:buFont typeface="Symbol" panose="05050102010706020507" pitchFamily="18" charset="2"/>
              <a:buChar char=""/>
            </a:pPr>
            <a:r>
              <a:rPr lang="en-US" sz="24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Civil Legal Assistance</a:t>
            </a:r>
            <a:endParaRPr lang="en-US" sz="2400" u="sng"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a:lnSpc>
                <a:spcPct val="107000"/>
              </a:lnSpc>
              <a:spcBef>
                <a:spcPts val="0"/>
              </a:spcBef>
              <a:spcAft>
                <a:spcPts val="0"/>
              </a:spcAft>
              <a:buFont typeface="Courier New" panose="02070309020205020404" pitchFamily="49" charset="0"/>
              <a:buChar char="o"/>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Intervention with administrative agencies, schools/colleges, or tribal entities and other circumstances where legal advice or intervention would assist in addressing the consequences of a person's victimization</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a:lnSpc>
                <a:spcPct val="107000"/>
              </a:lnSpc>
              <a:spcBef>
                <a:spcPts val="0"/>
              </a:spcBef>
              <a:spcAft>
                <a:spcPts val="0"/>
              </a:spcAft>
              <a:buFont typeface="Courier New" panose="02070309020205020404" pitchFamily="49" charset="0"/>
              <a:buChar char="o"/>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Filing a motion to vacate or expunge a victim’s conviction, or similar action, based on his/her status of being a victim, where permitted under Illinois law </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r>
            <a:b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dirty="0">
              <a:solidFill>
                <a:schemeClr val="tx1"/>
              </a:solidFill>
            </a:endParaRPr>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21</a:t>
            </a:fld>
            <a:endParaRPr lang="en-US" altLang="en-US"/>
          </a:p>
        </p:txBody>
      </p:sp>
      <p:pic>
        <p:nvPicPr>
          <p:cNvPr id="9" name="~PP1666.WAV">
            <a:hlinkClick r:id="" action="ppaction://media"/>
          </p:cNvPr>
          <p:cNvPicPr>
            <a:picLocks noRot="1" noChangeAspect="1"/>
          </p:cNvPicPr>
          <p:nvPr>
            <a:wavAudioFile r:embed="rId1" name="~PP1666.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698732769"/>
      </p:ext>
    </p:extLst>
  </p:cSld>
  <p:clrMapOvr>
    <a:masterClrMapping/>
  </p:clrMapOvr>
  <p:transition advTm="317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209800"/>
            <a:ext cx="6477000" cy="3429000"/>
          </a:xfrm>
        </p:spPr>
        <p:txBody>
          <a:bodyPr/>
          <a:lstStyle/>
          <a:p>
            <a:pPr lvl="1">
              <a:lnSpc>
                <a:spcPct val="107000"/>
              </a:lnSpc>
              <a:spcBef>
                <a:spcPts val="0"/>
              </a:spcBef>
              <a:spcAft>
                <a:spcPts val="0"/>
              </a:spcAft>
            </a:pP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Program funding may not be used for criminal defense or tort actions.</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22</a:t>
            </a:fld>
            <a:endParaRPr lang="en-US" altLang="en-US"/>
          </a:p>
        </p:txBody>
      </p:sp>
      <p:pic>
        <p:nvPicPr>
          <p:cNvPr id="8" name="~PP2701.WAV">
            <a:hlinkClick r:id="" action="ppaction://media"/>
          </p:cNvPr>
          <p:cNvPicPr>
            <a:picLocks noRot="1" noChangeAspect="1"/>
          </p:cNvPicPr>
          <p:nvPr>
            <a:wavAudioFile r:embed="rId1" name="~PP2701.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1190074492"/>
      </p:ext>
    </p:extLst>
  </p:cSld>
  <p:clrMapOvr>
    <a:masterClrMapping/>
  </p:clrMapOvr>
  <p:transition advTm="131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1905000"/>
            <a:ext cx="8610600" cy="4343400"/>
          </a:xfrm>
        </p:spPr>
        <p:txBody>
          <a:bodyPr/>
          <a:lstStyle/>
          <a:p>
            <a:pPr algn="l"/>
            <a:r>
              <a:rPr lang="en-US" sz="2400" dirty="0">
                <a:solidFill>
                  <a:schemeClr val="tx1"/>
                </a:solidFill>
                <a:latin typeface="Times New Roman" panose="02020603050405020304" pitchFamily="18" charset="0"/>
                <a:cs typeface="Times New Roman" panose="02020603050405020304" pitchFamily="18" charset="0"/>
              </a:rPr>
              <a:t>Applicants will select </a:t>
            </a:r>
            <a:r>
              <a:rPr lang="en-US" sz="2400" i="1" dirty="0">
                <a:solidFill>
                  <a:schemeClr val="tx1"/>
                </a:solidFill>
                <a:latin typeface="Times New Roman" panose="02020603050405020304" pitchFamily="18" charset="0"/>
                <a:cs typeface="Times New Roman" panose="02020603050405020304" pitchFamily="18" charset="0"/>
              </a:rPr>
              <a:t>at least</a:t>
            </a:r>
            <a:r>
              <a:rPr lang="en-US" sz="2400" dirty="0">
                <a:solidFill>
                  <a:schemeClr val="tx1"/>
                </a:solidFill>
                <a:latin typeface="Times New Roman" panose="02020603050405020304" pitchFamily="18" charset="0"/>
                <a:cs typeface="Times New Roman" panose="02020603050405020304" pitchFamily="18" charset="0"/>
              </a:rPr>
              <a:t> one victim group to service from the following: </a:t>
            </a:r>
          </a:p>
          <a:p>
            <a:pPr marL="457200" indent="-4572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Victims of domestic violence; </a:t>
            </a:r>
          </a:p>
          <a:p>
            <a:pPr marL="457200" indent="-4572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Elder abuse; </a:t>
            </a:r>
          </a:p>
          <a:p>
            <a:pPr marL="457200" indent="-4572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Financial exploitation; </a:t>
            </a:r>
          </a:p>
          <a:p>
            <a:pPr marL="457200" indent="-4572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Human trafficking; and </a:t>
            </a:r>
          </a:p>
          <a:p>
            <a:pPr marL="457200" indent="-4572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Victims of sexual violence. </a:t>
            </a:r>
          </a:p>
          <a:p>
            <a:pPr algn="l"/>
            <a:endParaRPr lang="en-US" sz="1200" b="1" dirty="0">
              <a:solidFill>
                <a:schemeClr val="tx1"/>
              </a:solidFill>
              <a:latin typeface="Times New Roman" panose="02020603050405020304" pitchFamily="18" charset="0"/>
              <a:cs typeface="Times New Roman" panose="02020603050405020304" pitchFamily="18" charset="0"/>
            </a:endParaRPr>
          </a:p>
          <a:p>
            <a:pPr algn="l"/>
            <a:r>
              <a:rPr lang="en-US" sz="2400" b="1" dirty="0">
                <a:solidFill>
                  <a:schemeClr val="tx1"/>
                </a:solidFill>
                <a:latin typeface="Times New Roman" panose="02020603050405020304" pitchFamily="18" charset="0"/>
                <a:cs typeface="Times New Roman" panose="02020603050405020304" pitchFamily="18" charset="0"/>
              </a:rPr>
              <a:t>**Please note: you are not limited to one victim group</a:t>
            </a:r>
            <a:r>
              <a:rPr lang="en-US" sz="2400" b="1" dirty="0" smtClean="0">
                <a:solidFill>
                  <a:schemeClr val="tx1"/>
                </a:solidFill>
                <a:latin typeface="Times New Roman" panose="02020603050405020304" pitchFamily="18" charset="0"/>
                <a:cs typeface="Times New Roman" panose="02020603050405020304" pitchFamily="18" charset="0"/>
              </a:rPr>
              <a:t>.  We prefer you to choose one underserved population; while you serve the general population.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23</a:t>
            </a:fld>
            <a:endParaRPr lang="en-US" altLang="en-US"/>
          </a:p>
        </p:txBody>
      </p:sp>
      <p:sp>
        <p:nvSpPr>
          <p:cNvPr id="2" name="Rectangle 1">
            <a:extLst>
              <a:ext uri="{FF2B5EF4-FFF2-40B4-BE49-F238E27FC236}">
                <a16:creationId xmlns:a16="http://schemas.microsoft.com/office/drawing/2014/main" xmlns="" id="{097F6C98-F46F-493A-B35E-C1CE085298AF}"/>
              </a:ext>
            </a:extLst>
          </p:cNvPr>
          <p:cNvSpPr/>
          <p:nvPr/>
        </p:nvSpPr>
        <p:spPr>
          <a:xfrm>
            <a:off x="3276600" y="1143000"/>
            <a:ext cx="3218830" cy="707886"/>
          </a:xfrm>
          <a:prstGeom prst="rect">
            <a:avLst/>
          </a:prstGeom>
        </p:spPr>
        <p:txBody>
          <a:bodyPr wrap="none">
            <a:spAutoFit/>
          </a:bodyPr>
          <a:lstStyle/>
          <a:p>
            <a:r>
              <a:rPr lang="en-US" sz="4000" dirty="0">
                <a:solidFill>
                  <a:prstClr val="black"/>
                </a:solidFill>
                <a:latin typeface="Times New Roman" panose="02020603050405020304" pitchFamily="18" charset="0"/>
                <a:cs typeface="Times New Roman" panose="02020603050405020304" pitchFamily="18" charset="0"/>
              </a:rPr>
              <a:t>Victim Groups</a:t>
            </a:r>
            <a:endParaRPr lang="en-US" sz="4000" dirty="0"/>
          </a:p>
        </p:txBody>
      </p:sp>
      <p:pic>
        <p:nvPicPr>
          <p:cNvPr id="8" name="~PP3431.WAV">
            <a:hlinkClick r:id="" action="ppaction://media"/>
          </p:cNvPr>
          <p:cNvPicPr>
            <a:picLocks noRot="1" noChangeAspect="1"/>
          </p:cNvPicPr>
          <p:nvPr>
            <a:wavAudioFile r:embed="rId1" name="~PP3431.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3259433750"/>
      </p:ext>
    </p:extLst>
  </p:cSld>
  <p:clrMapOvr>
    <a:masterClrMapping/>
  </p:clrMapOvr>
  <p:transition advTm="456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1B3D2E-D655-475B-A18F-CB48658FCD30}"/>
              </a:ext>
            </a:extLst>
          </p:cNvPr>
          <p:cNvSpPr>
            <a:spLocks noGrp="1"/>
          </p:cNvSpPr>
          <p:nvPr>
            <p:ph type="ctrTitle"/>
          </p:nvPr>
        </p:nvSpPr>
        <p:spPr>
          <a:xfrm>
            <a:off x="685800" y="950912"/>
            <a:ext cx="7772400" cy="1146175"/>
          </a:xfrm>
        </p:spPr>
        <p:txBody>
          <a:bodyPr/>
          <a:lstStyle/>
          <a:p>
            <a:r>
              <a:rPr lang="en-US" altLang="en-US" sz="4000" dirty="0">
                <a:latin typeface="Times New Roman" panose="02020603050405020304" pitchFamily="18" charset="0"/>
                <a:cs typeface="Times New Roman" panose="02020603050405020304" pitchFamily="18" charset="0"/>
              </a:rPr>
              <a:t>Questions and Answers</a:t>
            </a:r>
            <a:endParaRPr lang="en-US" sz="40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xmlns="" id="{AF971099-3A22-4DEF-B7EC-77DA7A4175D9}"/>
              </a:ext>
            </a:extLst>
          </p:cNvPr>
          <p:cNvSpPr>
            <a:spLocks noGrp="1"/>
          </p:cNvSpPr>
          <p:nvPr>
            <p:ph type="subTitle" idx="1"/>
          </p:nvPr>
        </p:nvSpPr>
        <p:spPr>
          <a:xfrm>
            <a:off x="228600" y="2097087"/>
            <a:ext cx="8610600" cy="4075113"/>
          </a:xfrm>
        </p:spPr>
        <p:txBody>
          <a:bodyPr/>
          <a:lstStyle/>
          <a:p>
            <a:pPr>
              <a:defRPr/>
            </a:pPr>
            <a:r>
              <a:rPr lang="en-US" sz="2400" dirty="0">
                <a:solidFill>
                  <a:schemeClr val="tx1"/>
                </a:solidFill>
                <a:latin typeface="Times New Roman" panose="02020603050405020304" pitchFamily="18" charset="0"/>
                <a:cs typeface="Times New Roman" panose="02020603050405020304" pitchFamily="18" charset="0"/>
              </a:rPr>
              <a:t>Questions may be submitted via email at:</a:t>
            </a:r>
          </a:p>
          <a:p>
            <a:pPr>
              <a:defRPr/>
            </a:pPr>
            <a:r>
              <a:rPr lang="en-US" sz="2400" dirty="0">
                <a:solidFill>
                  <a:schemeClr val="tx1"/>
                </a:solidFill>
                <a:latin typeface="Times New Roman" panose="02020603050405020304" pitchFamily="18" charset="0"/>
                <a:cs typeface="Times New Roman" panose="02020603050405020304" pitchFamily="18" charset="0"/>
                <a:hlinkClick r:id="rId3"/>
              </a:rPr>
              <a:t>CJA.CIVILLEGALNOFOFFY18@Illinois.gov</a:t>
            </a:r>
            <a:endParaRPr lang="en-US" sz="2400" dirty="0">
              <a:solidFill>
                <a:schemeClr val="tx1"/>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All substantive questions and responses will be posted on the ICJIA website at </a:t>
            </a:r>
            <a:r>
              <a:rPr lang="en-US" sz="2400" dirty="0">
                <a:solidFill>
                  <a:schemeClr val="tx1"/>
                </a:solidFill>
                <a:latin typeface="Times New Roman" panose="02020603050405020304" pitchFamily="18" charset="0"/>
                <a:cs typeface="Times New Roman" panose="02020603050405020304" pitchFamily="18" charset="0"/>
                <a:hlinkClick r:id="rId4"/>
              </a:rPr>
              <a:t>https://gata.icjia.cloud/</a:t>
            </a:r>
            <a:r>
              <a:rPr lang="en-US" sz="2400" dirty="0">
                <a:solidFill>
                  <a:schemeClr val="tx1"/>
                </a:solidFill>
                <a:latin typeface="Times New Roman" panose="02020603050405020304" pitchFamily="18" charset="0"/>
                <a:cs typeface="Times New Roman" panose="02020603050405020304" pitchFamily="18" charset="0"/>
              </a:rPr>
              <a:t> . </a:t>
            </a:r>
          </a:p>
          <a:p>
            <a:pPr marL="457200" indent="-457200" algn="l">
              <a:buFont typeface="Arial" panose="020B0604020202020204"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The Frequently Asked Questions (FAQ) will be updated every Friday.</a:t>
            </a:r>
          </a:p>
          <a:p>
            <a:pPr marL="457200" indent="-457200" algn="l">
              <a:buFont typeface="Arial" panose="020B0604020202020204"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Questions may be summaries to include all similar questions submitted. </a:t>
            </a:r>
          </a:p>
          <a:p>
            <a:pPr marL="457200" indent="-457200" algn="l">
              <a:buFont typeface="Arial" panose="020B0604020202020204"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The deadline for submitted questions is 11:59 p.m. on April 15, 2020.</a:t>
            </a:r>
          </a:p>
          <a:p>
            <a:endParaRPr lang="en-US" dirty="0"/>
          </a:p>
        </p:txBody>
      </p:sp>
      <p:sp>
        <p:nvSpPr>
          <p:cNvPr id="4" name="Footer Placeholder 3">
            <a:extLst>
              <a:ext uri="{FF2B5EF4-FFF2-40B4-BE49-F238E27FC236}">
                <a16:creationId xmlns:a16="http://schemas.microsoft.com/office/drawing/2014/main" xmlns="" id="{25403ED3-D7B5-4DEF-BE02-B09BE9F3A002}"/>
              </a:ext>
            </a:extLst>
          </p:cNvPr>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24</a:t>
            </a:fld>
            <a:endParaRPr lang="en-US" altLang="en-US"/>
          </a:p>
        </p:txBody>
      </p:sp>
      <p:pic>
        <p:nvPicPr>
          <p:cNvPr id="10" name="~PP2141.WAV">
            <a:hlinkClick r:id="" action="ppaction://media"/>
          </p:cNvPr>
          <p:cNvPicPr>
            <a:picLocks noRot="1" noChangeAspect="1"/>
          </p:cNvPicPr>
          <p:nvPr>
            <a:wavAudioFile r:embed="rId1" name="~PP2141.WAV"/>
          </p:nvPr>
        </p:nvPicPr>
        <p:blipFill>
          <a:blip r:embed="rId5"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2159337788"/>
      </p:ext>
    </p:extLst>
  </p:cSld>
  <p:clrMapOvr>
    <a:masterClrMapping/>
  </p:clrMapOvr>
  <p:transition advTm="480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latin typeface="Times New Roman" panose="02020603050405020304" pitchFamily="18" charset="0"/>
                <a:cs typeface="Times New Roman" panose="02020603050405020304" pitchFamily="18" charset="0"/>
              </a:rPr>
              <a:t>Thank you.</a:t>
            </a:r>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25</a:t>
            </a:fld>
            <a:endParaRPr lang="en-US" altLang="en-US"/>
          </a:p>
        </p:txBody>
      </p:sp>
      <p:pic>
        <p:nvPicPr>
          <p:cNvPr id="7" name="~PP416.WAV">
            <a:hlinkClick r:id="" action="ppaction://media"/>
          </p:cNvPr>
          <p:cNvPicPr>
            <a:picLocks noRot="1" noChangeAspect="1"/>
          </p:cNvPicPr>
          <p:nvPr>
            <a:wavAudioFile r:embed="rId1" name="~PP416.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2590781721"/>
      </p:ext>
    </p:extLst>
  </p:cSld>
  <p:clrMapOvr>
    <a:masterClrMapping/>
  </p:clrMapOvr>
  <p:transition advTm="23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2286000"/>
            <a:ext cx="8839200" cy="3962399"/>
          </a:xfrm>
        </p:spPr>
        <p:txBody>
          <a:bodyPr/>
          <a:lstStyle/>
          <a:p>
            <a:pPr marL="342900" indent="-3429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The purpose of this notice of funding opportunity is to fund comprehensive legal assistance for victims of crime which includes the development or expansion of legal assistance and related support costs for victims of crime. </a:t>
            </a:r>
          </a:p>
          <a:p>
            <a:pPr marL="342900" indent="-3429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Funded programs will facilitate victims’ pursuit of safety and victim-centered justice. </a:t>
            </a:r>
          </a:p>
          <a:p>
            <a:pPr marL="342900" indent="-3429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Legal assistance services must be reasonable and the need for such services must arise as a </a:t>
            </a:r>
            <a:r>
              <a:rPr lang="en-US" sz="2400" u="sng" dirty="0">
                <a:solidFill>
                  <a:schemeClr val="tx1"/>
                </a:solidFill>
                <a:latin typeface="Times New Roman" panose="02020603050405020304" pitchFamily="18" charset="0"/>
                <a:cs typeface="Times New Roman" panose="02020603050405020304" pitchFamily="18" charset="0"/>
              </a:rPr>
              <a:t>direct result</a:t>
            </a:r>
            <a:r>
              <a:rPr lang="en-US" sz="2400" dirty="0">
                <a:solidFill>
                  <a:schemeClr val="tx1"/>
                </a:solidFill>
                <a:latin typeface="Times New Roman" panose="02020603050405020304" pitchFamily="18" charset="0"/>
                <a:cs typeface="Times New Roman" panose="02020603050405020304" pitchFamily="18" charset="0"/>
              </a:rPr>
              <a:t> of the client’s victimization. </a:t>
            </a:r>
          </a:p>
          <a:p>
            <a:pPr algn="l"/>
            <a:endParaRPr lang="en-US" sz="1100" dirty="0"/>
          </a:p>
          <a:p>
            <a:pPr algn="l"/>
            <a:endParaRPr lang="en-US" sz="2800" dirty="0"/>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3</a:t>
            </a:fld>
            <a:endParaRPr lang="en-US" altLang="en-US"/>
          </a:p>
        </p:txBody>
      </p:sp>
      <p:sp>
        <p:nvSpPr>
          <p:cNvPr id="5" name="Title 1"/>
          <p:cNvSpPr>
            <a:spLocks noGrp="1"/>
          </p:cNvSpPr>
          <p:nvPr>
            <p:ph type="ctrTitle"/>
          </p:nvPr>
        </p:nvSpPr>
        <p:spPr>
          <a:xfrm>
            <a:off x="152400" y="990601"/>
            <a:ext cx="8686800" cy="1143000"/>
          </a:xfrm>
        </p:spPr>
        <p:txBody>
          <a:bodyPr/>
          <a:lstStyle/>
          <a:p>
            <a:r>
              <a:rPr lang="en-US" altLang="en-US" sz="4000" dirty="0" smtClean="0">
                <a:latin typeface="Times New Roman" panose="02020603050405020304" pitchFamily="18" charset="0"/>
                <a:cs typeface="Times New Roman" panose="02020603050405020304" pitchFamily="18" charset="0"/>
              </a:rPr>
              <a:t>Civil Legal </a:t>
            </a:r>
            <a:r>
              <a:rPr lang="en-US" altLang="en-US" sz="4000" dirty="0">
                <a:latin typeface="Times New Roman" panose="02020603050405020304" pitchFamily="18" charset="0"/>
                <a:cs typeface="Times New Roman" panose="02020603050405020304" pitchFamily="18" charset="0"/>
              </a:rPr>
              <a:t>Assistance for Crime Victims</a:t>
            </a:r>
          </a:p>
        </p:txBody>
      </p:sp>
      <p:pic>
        <p:nvPicPr>
          <p:cNvPr id="9" name="~PP1775.WAV">
            <a:hlinkClick r:id="" action="ppaction://media"/>
          </p:cNvPr>
          <p:cNvPicPr>
            <a:picLocks noRot="1" noChangeAspect="1"/>
          </p:cNvPicPr>
          <p:nvPr>
            <a:wavAudioFile r:embed="rId1" name="~PP1775.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1280810991"/>
      </p:ext>
    </p:extLst>
  </p:cSld>
  <p:clrMapOvr>
    <a:masterClrMapping/>
  </p:clrMapOvr>
  <p:transition advTm="39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990599"/>
          </a:xfrm>
        </p:spPr>
        <p:txBody>
          <a:bodyPr/>
          <a:lstStyle/>
          <a:p>
            <a:r>
              <a:rPr lang="en-US" altLang="en-US" sz="4000" dirty="0" smtClean="0">
                <a:solidFill>
                  <a:prstClr val="black"/>
                </a:solidFill>
                <a:latin typeface="Times New Roman" panose="02020603050405020304" pitchFamily="18" charset="0"/>
                <a:cs typeface="Times New Roman" panose="02020603050405020304" pitchFamily="18" charset="0"/>
              </a:rPr>
              <a:t>Civil Legal </a:t>
            </a:r>
            <a:r>
              <a:rPr lang="en-US" altLang="en-US" sz="4000" dirty="0">
                <a:solidFill>
                  <a:prstClr val="black"/>
                </a:solidFill>
                <a:latin typeface="Times New Roman" panose="02020603050405020304" pitchFamily="18" charset="0"/>
                <a:cs typeface="Times New Roman" panose="02020603050405020304" pitchFamily="18" charset="0"/>
              </a:rPr>
              <a:t>Assistance for Crime </a:t>
            </a:r>
            <a:r>
              <a:rPr lang="en-US" altLang="en-US" sz="4000" dirty="0" smtClean="0">
                <a:solidFill>
                  <a:prstClr val="black"/>
                </a:solidFill>
                <a:latin typeface="Times New Roman" panose="02020603050405020304" pitchFamily="18" charset="0"/>
                <a:cs typeface="Times New Roman" panose="02020603050405020304" pitchFamily="18" charset="0"/>
              </a:rPr>
              <a:t>Victims Continued</a:t>
            </a:r>
            <a:endParaRPr lang="en-US" sz="4000" dirty="0"/>
          </a:p>
        </p:txBody>
      </p:sp>
      <p:sp>
        <p:nvSpPr>
          <p:cNvPr id="3" name="Subtitle 2"/>
          <p:cNvSpPr>
            <a:spLocks noGrp="1"/>
          </p:cNvSpPr>
          <p:nvPr>
            <p:ph type="subTitle" idx="1"/>
          </p:nvPr>
        </p:nvSpPr>
        <p:spPr>
          <a:xfrm>
            <a:off x="838200" y="2438400"/>
            <a:ext cx="7467600" cy="3200400"/>
          </a:xfrm>
        </p:spPr>
        <p:txBody>
          <a:bodyPr/>
          <a:lstStyle/>
          <a:p>
            <a:pPr marL="457200" indent="-457200" algn="l">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Grant awards must be spent over a period of 12 months. </a:t>
            </a:r>
          </a:p>
          <a:p>
            <a:pPr marL="457200" indent="-457200" algn="l">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Additional funding to extend the grant period will depend on both the availability of funds and project performance during the first 12 months.</a:t>
            </a:r>
          </a:p>
          <a:p>
            <a:endParaRPr lang="en-US" sz="28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4</a:t>
            </a:fld>
            <a:endParaRPr lang="en-US" altLang="en-US"/>
          </a:p>
        </p:txBody>
      </p:sp>
      <p:pic>
        <p:nvPicPr>
          <p:cNvPr id="5" name="~PP22.WAV">
            <a:hlinkClick r:id="" action="ppaction://media"/>
          </p:cNvPr>
          <p:cNvPicPr>
            <a:picLocks noRot="1" noChangeAspect="1"/>
          </p:cNvPicPr>
          <p:nvPr>
            <a:wavAudioFile r:embed="rId1" name="~PP22.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3411483045"/>
      </p:ext>
    </p:extLst>
  </p:cSld>
  <p:clrMapOvr>
    <a:masterClrMapping/>
  </p:clrMapOvr>
  <p:transition advTm="227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1"/>
            <a:ext cx="7772400" cy="990599"/>
          </a:xfrm>
        </p:spPr>
        <p:txBody>
          <a:bodyPr/>
          <a:lstStyle/>
          <a:p>
            <a:r>
              <a:rPr lang="en-US" sz="4000" dirty="0">
                <a:latin typeface="Times New Roman" panose="02020603050405020304" pitchFamily="18" charset="0"/>
                <a:cs typeface="Times New Roman" panose="02020603050405020304" pitchFamily="18" charset="0"/>
              </a:rPr>
              <a:t>Funding Information</a:t>
            </a:r>
          </a:p>
        </p:txBody>
      </p:sp>
      <p:sp>
        <p:nvSpPr>
          <p:cNvPr id="3" name="Subtitle 2"/>
          <p:cNvSpPr>
            <a:spLocks noGrp="1"/>
          </p:cNvSpPr>
          <p:nvPr>
            <p:ph type="subTitle" idx="1"/>
          </p:nvPr>
        </p:nvSpPr>
        <p:spPr>
          <a:xfrm>
            <a:off x="533400" y="2438400"/>
            <a:ext cx="8077200" cy="3733800"/>
          </a:xfrm>
        </p:spPr>
        <p:txBody>
          <a:bodyPr/>
          <a:lstStyle/>
          <a:p>
            <a:pPr marL="457200" indent="-457200" algn="l">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Grant awards resulting from this opportunity will have a target period of performance of July 1, 2020 to June 30, 2021.  Additional funding of up to 24 months may be awarded after the initial funding period, contingent upon a satisfactory performance and availability of funds.  The funding period for this grant program will not exceed 36 months.</a:t>
            </a:r>
          </a:p>
          <a:p>
            <a:pPr marL="457200" indent="-457200" algn="l">
              <a:buFont typeface="Arial" panose="020B0604020202020204" pitchFamily="34" charset="0"/>
              <a:buChar char="•"/>
            </a:pPr>
            <a:endParaRPr lang="en-US" sz="2000" dirty="0">
              <a:solidFill>
                <a:schemeClr val="tx1"/>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A total of $7.3 million in funding is available through this solicitation.  A minimum of $100,000 and a maximum of $1,000,000 will be awarded to successful applicants.</a:t>
            </a:r>
          </a:p>
          <a:p>
            <a:endParaRPr lang="en-US"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5</a:t>
            </a:fld>
            <a:endParaRPr lang="en-US" altLang="en-US"/>
          </a:p>
        </p:txBody>
      </p:sp>
      <p:pic>
        <p:nvPicPr>
          <p:cNvPr id="5" name="~PP3964.WAV">
            <a:hlinkClick r:id="" action="ppaction://media"/>
          </p:cNvPr>
          <p:cNvPicPr>
            <a:picLocks noRot="1" noChangeAspect="1"/>
          </p:cNvPicPr>
          <p:nvPr>
            <a:wavAudioFile r:embed="rId1" name="~PP3964.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2452536494"/>
      </p:ext>
    </p:extLst>
  </p:cSld>
  <p:clrMapOvr>
    <a:masterClrMapping/>
  </p:clrMapOvr>
  <p:transition advTm="570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609599"/>
          </a:xfrm>
        </p:spPr>
        <p:txBody>
          <a:bodyPr/>
          <a:lstStyle/>
          <a:p>
            <a:r>
              <a:rPr lang="en-US" sz="4000" dirty="0">
                <a:solidFill>
                  <a:prstClr val="black"/>
                </a:solidFill>
                <a:latin typeface="Times New Roman" panose="02020603050405020304" pitchFamily="18" charset="0"/>
                <a:cs typeface="Times New Roman" panose="02020603050405020304" pitchFamily="18" charset="0"/>
              </a:rPr>
              <a:t>Program Requirements</a:t>
            </a:r>
            <a:endParaRPr lang="en-US" sz="4000" dirty="0"/>
          </a:p>
        </p:txBody>
      </p:sp>
      <p:sp>
        <p:nvSpPr>
          <p:cNvPr id="3" name="Subtitle 2"/>
          <p:cNvSpPr>
            <a:spLocks noGrp="1"/>
          </p:cNvSpPr>
          <p:nvPr>
            <p:ph type="subTitle" idx="1"/>
          </p:nvPr>
        </p:nvSpPr>
        <p:spPr>
          <a:xfrm>
            <a:off x="304800" y="2057400"/>
            <a:ext cx="8610600" cy="3733800"/>
          </a:xfrm>
        </p:spPr>
        <p:txBody>
          <a:bodyPr/>
          <a:lstStyle/>
          <a:p>
            <a:pPr marL="342900" indent="-342900" algn="l">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Applicant must make reasonable efforts to make services accessible to victims by providing:</a:t>
            </a:r>
            <a:endParaRPr lang="en-US" sz="2000" dirty="0">
              <a:solidFill>
                <a:schemeClr val="tx1"/>
              </a:solidFill>
              <a:latin typeface="Times New Roman" panose="02020603050405020304" pitchFamily="18" charset="0"/>
              <a:cs typeface="Times New Roman" panose="02020603050405020304" pitchFamily="18" charset="0"/>
            </a:endParaRPr>
          </a:p>
          <a:p>
            <a:pPr marL="742950" lvl="1" indent="-285750" algn="l">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A low barrier screening and intake process</a:t>
            </a:r>
          </a:p>
          <a:p>
            <a:pPr marL="742950" lvl="1" indent="-285750" algn="l">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Services free of charge</a:t>
            </a:r>
          </a:p>
          <a:p>
            <a:pPr marL="742950" lvl="1" indent="-285750" algn="l">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Program eligibility independent of victim income</a:t>
            </a:r>
          </a:p>
          <a:p>
            <a:pPr marL="742950" lvl="1" indent="-285750" algn="l">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Hours of operation and intake beyond traditional working hours</a:t>
            </a:r>
          </a:p>
          <a:p>
            <a:pPr marL="742950" lvl="1" indent="-285750" algn="l">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Translation and interpretation services </a:t>
            </a:r>
          </a:p>
          <a:p>
            <a:pPr marL="742950" lvl="1" indent="-285750" algn="l">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Transportation support for clients that request this support. This support can include both transportation costs and assistance to enable victims to receive services and to participate in criminal justice proceedings.</a:t>
            </a:r>
          </a:p>
          <a:p>
            <a:pPr marL="285750" indent="-285750" algn="l">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algn="l"/>
            <a:endParaRPr lang="en-US" sz="18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6</a:t>
            </a:fld>
            <a:endParaRPr lang="en-US" altLang="en-US"/>
          </a:p>
        </p:txBody>
      </p:sp>
      <p:pic>
        <p:nvPicPr>
          <p:cNvPr id="5" name="~PP2685.WAV">
            <a:hlinkClick r:id="" action="ppaction://media"/>
          </p:cNvPr>
          <p:cNvPicPr>
            <a:picLocks noRot="1" noChangeAspect="1"/>
          </p:cNvPicPr>
          <p:nvPr>
            <a:wavAudioFile r:embed="rId1" name="~PP2685.WAV"/>
          </p:nvPr>
        </p:nvPicPr>
        <p:blipFill>
          <a:blip r:embed="rId4"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70523077"/>
      </p:ext>
    </p:extLst>
  </p:cSld>
  <p:clrMapOvr>
    <a:masterClrMapping/>
  </p:clrMapOvr>
  <p:transition advTm="641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1"/>
            <a:ext cx="7772400" cy="990599"/>
          </a:xfrm>
        </p:spPr>
        <p:txBody>
          <a:bodyPr/>
          <a:lstStyle/>
          <a:p>
            <a:r>
              <a:rPr lang="en-US" sz="4000" dirty="0">
                <a:solidFill>
                  <a:prstClr val="black"/>
                </a:solidFill>
                <a:latin typeface="Times New Roman" panose="02020603050405020304" pitchFamily="18" charset="0"/>
                <a:cs typeface="Times New Roman" panose="02020603050405020304" pitchFamily="18" charset="0"/>
              </a:rPr>
              <a:t>Program </a:t>
            </a:r>
            <a:r>
              <a:rPr lang="en-US" sz="4000" dirty="0" smtClean="0">
                <a:solidFill>
                  <a:prstClr val="black"/>
                </a:solidFill>
                <a:latin typeface="Times New Roman" panose="02020603050405020304" pitchFamily="18" charset="0"/>
                <a:cs typeface="Times New Roman" panose="02020603050405020304" pitchFamily="18" charset="0"/>
              </a:rPr>
              <a:t>Requirements Continued</a:t>
            </a:r>
            <a:endParaRPr lang="en-US" sz="4000" dirty="0"/>
          </a:p>
        </p:txBody>
      </p:sp>
      <p:sp>
        <p:nvSpPr>
          <p:cNvPr id="3" name="Subtitle 2"/>
          <p:cNvSpPr>
            <a:spLocks noGrp="1"/>
          </p:cNvSpPr>
          <p:nvPr>
            <p:ph type="subTitle" idx="1"/>
          </p:nvPr>
        </p:nvSpPr>
        <p:spPr>
          <a:xfrm>
            <a:off x="304800" y="2057400"/>
            <a:ext cx="8534400" cy="3962400"/>
          </a:xfrm>
        </p:spPr>
        <p:txBody>
          <a:bodyPr/>
          <a:lstStyle/>
          <a:p>
            <a:pPr marL="742950" lvl="1" indent="-285750" algn="l">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Staffing to support all clients:  Every client must be assigned a licensed attorney and have access to a victim advocate.  The advocate position can be provided by the applicant organization or by a collaborative partner organization.  Applicants may consider utilizing a coordinator, when appropriate.</a:t>
            </a:r>
          </a:p>
          <a:p>
            <a:pPr marL="742950" lvl="1" indent="-285750" algn="l">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Applicants without a history of providing victim services must enter into a collaborative working relationship with a victim service provider within the community to be served.</a:t>
            </a:r>
          </a:p>
          <a:p>
            <a:pPr marL="742950" lvl="1" indent="-285750" algn="l">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Letters of commitment from every collaborative partner organization whose services meet your client’s needs as described in the Program Narrative.</a:t>
            </a:r>
          </a:p>
          <a:p>
            <a:pPr marL="742950" lvl="1" indent="-285750" algn="l">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Applicant must broadly distribute information regarding its services.</a:t>
            </a:r>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7</a:t>
            </a:fld>
            <a:endParaRPr lang="en-US" altLang="en-US"/>
          </a:p>
        </p:txBody>
      </p:sp>
      <p:pic>
        <p:nvPicPr>
          <p:cNvPr id="9" name="~PP3835.WAV">
            <a:hlinkClick r:id="" action="ppaction://media"/>
          </p:cNvPr>
          <p:cNvPicPr>
            <a:picLocks noRot="1" noChangeAspect="1"/>
          </p:cNvPicPr>
          <p:nvPr>
            <a:wavAudioFile r:embed="rId1" name="~PP3835.WAV"/>
          </p:nvPr>
        </p:nvPicPr>
        <p:blipFill>
          <a:blip r:embed="rId3" cstate="print"/>
          <a:stretch>
            <a:fillRect/>
          </a:stretch>
        </p:blipFill>
        <p:spPr>
          <a:xfrm>
            <a:off x="8696325" y="6410325"/>
            <a:ext cx="304800" cy="304800"/>
          </a:xfrm>
          <a:prstGeom prst="rect">
            <a:avLst/>
          </a:prstGeom>
        </p:spPr>
      </p:pic>
    </p:spTree>
  </p:cSld>
  <p:clrMapOvr>
    <a:masterClrMapping/>
  </p:clrMapOvr>
  <p:transition advTm="497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761999"/>
          </a:xfrm>
        </p:spPr>
        <p:txBody>
          <a:bodyPr/>
          <a:lstStyle/>
          <a:p>
            <a:r>
              <a:rPr lang="en-US" sz="4000" dirty="0">
                <a:solidFill>
                  <a:prstClr val="black"/>
                </a:solidFill>
                <a:latin typeface="Times New Roman" panose="02020603050405020304" pitchFamily="18" charset="0"/>
                <a:cs typeface="Times New Roman" panose="02020603050405020304" pitchFamily="18" charset="0"/>
              </a:rPr>
              <a:t>Program </a:t>
            </a:r>
            <a:r>
              <a:rPr lang="en-US" sz="4000" dirty="0" smtClean="0">
                <a:solidFill>
                  <a:prstClr val="black"/>
                </a:solidFill>
                <a:latin typeface="Times New Roman" panose="02020603050405020304" pitchFamily="18" charset="0"/>
                <a:cs typeface="Times New Roman" panose="02020603050405020304" pitchFamily="18" charset="0"/>
              </a:rPr>
              <a:t>Requirements Continued</a:t>
            </a:r>
            <a:endParaRPr lang="en-US" sz="4000" dirty="0"/>
          </a:p>
        </p:txBody>
      </p:sp>
      <p:sp>
        <p:nvSpPr>
          <p:cNvPr id="3" name="Subtitle 2"/>
          <p:cNvSpPr>
            <a:spLocks noGrp="1"/>
          </p:cNvSpPr>
          <p:nvPr>
            <p:ph type="subTitle" idx="1"/>
          </p:nvPr>
        </p:nvSpPr>
        <p:spPr>
          <a:xfrm>
            <a:off x="304800" y="2209800"/>
            <a:ext cx="8305800" cy="3429000"/>
          </a:xfrm>
        </p:spPr>
        <p:txBody>
          <a:bodyPr/>
          <a:lstStyle/>
          <a:p>
            <a:pPr marL="342900" lvl="1" indent="-342900" algn="l">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Client representation may not be contingent upon agreement to a specific legal strategy or activity that may compromise victim safety and recovery, such as requiring the victim to seek an order of protection, counseling, or take some other course of action with which s/he disagrees.</a:t>
            </a:r>
            <a:endParaRPr lang="en-US" sz="2000" dirty="0">
              <a:solidFill>
                <a:prstClr val="black"/>
              </a:solidFill>
              <a:latin typeface="Times New Roman" panose="02020603050405020304" pitchFamily="18" charset="0"/>
              <a:ea typeface="+mj-ea"/>
              <a:cs typeface="Times New Roman" panose="02020603050405020304" pitchFamily="18" charset="0"/>
            </a:endParaRPr>
          </a:p>
          <a:p>
            <a:pPr marL="342900" indent="-342900" algn="l">
              <a:buFont typeface="Arial" panose="020B0604020202020204" pitchFamily="34" charset="0"/>
              <a:buChar char="•"/>
            </a:pPr>
            <a:r>
              <a:rPr lang="en-US" sz="2000" dirty="0">
                <a:solidFill>
                  <a:prstClr val="black"/>
                </a:solidFill>
                <a:latin typeface="Times New Roman" panose="02020603050405020304" pitchFamily="18" charset="0"/>
                <a:ea typeface="+mj-ea"/>
                <a:cs typeface="Times New Roman" panose="02020603050405020304" pitchFamily="18" charset="0"/>
              </a:rPr>
              <a:t>Applicants will be required to demonstrate that grant-funded staff will be trained in the appropriate victim service and legal training prior to working with clients. If applicant proposes to work with victims of domestic or sexual violence, the related 40 hour trainings are required. </a:t>
            </a:r>
          </a:p>
          <a:p>
            <a:pPr marL="342900" indent="-342900" algn="l">
              <a:buFont typeface="Arial" panose="020B0604020202020204" pitchFamily="34" charset="0"/>
              <a:buChar char="•"/>
            </a:pPr>
            <a:r>
              <a:rPr lang="en-US" sz="2000" dirty="0">
                <a:solidFill>
                  <a:prstClr val="black"/>
                </a:solidFill>
                <a:latin typeface="Times New Roman" panose="02020603050405020304" pitchFamily="18" charset="0"/>
                <a:ea typeface="+mj-ea"/>
                <a:cs typeface="Times New Roman" panose="02020603050405020304" pitchFamily="18" charset="0"/>
              </a:rPr>
              <a:t>The domestic violence training must be provided by an Illinois Certified Domestic Violence Professional (ICDVP) approved training site. </a:t>
            </a:r>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8</a:t>
            </a:fld>
            <a:endParaRPr lang="en-US" altLang="en-US"/>
          </a:p>
        </p:txBody>
      </p:sp>
      <p:pic>
        <p:nvPicPr>
          <p:cNvPr id="5" name="~PP62.WAV">
            <a:hlinkClick r:id="" action="ppaction://media"/>
          </p:cNvPr>
          <p:cNvPicPr>
            <a:picLocks noRot="1" noChangeAspect="1"/>
          </p:cNvPicPr>
          <p:nvPr>
            <a:wavAudioFile r:embed="rId1" name="~PP62.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2956685111"/>
      </p:ext>
    </p:extLst>
  </p:cSld>
  <p:clrMapOvr>
    <a:masterClrMapping/>
  </p:clrMapOvr>
  <p:transition advTm="534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19201"/>
            <a:ext cx="7772400" cy="990599"/>
          </a:xfrm>
        </p:spPr>
        <p:txBody>
          <a:bodyPr/>
          <a:lstStyle/>
          <a:p>
            <a:r>
              <a:rPr lang="en-US" sz="4000" dirty="0">
                <a:solidFill>
                  <a:prstClr val="black"/>
                </a:solidFill>
                <a:latin typeface="Times New Roman" panose="02020603050405020304" pitchFamily="18" charset="0"/>
                <a:cs typeface="Times New Roman" panose="02020603050405020304" pitchFamily="18" charset="0"/>
              </a:rPr>
              <a:t>Program </a:t>
            </a:r>
            <a:r>
              <a:rPr lang="en-US" sz="4000" dirty="0" smtClean="0">
                <a:solidFill>
                  <a:prstClr val="black"/>
                </a:solidFill>
                <a:latin typeface="Times New Roman" panose="02020603050405020304" pitchFamily="18" charset="0"/>
                <a:cs typeface="Times New Roman" panose="02020603050405020304" pitchFamily="18" charset="0"/>
              </a:rPr>
              <a:t>Requirements Continued</a:t>
            </a:r>
            <a:endParaRPr lang="en-US" sz="4000" dirty="0"/>
          </a:p>
        </p:txBody>
      </p:sp>
      <p:sp>
        <p:nvSpPr>
          <p:cNvPr id="3" name="Subtitle 2"/>
          <p:cNvSpPr>
            <a:spLocks noGrp="1"/>
          </p:cNvSpPr>
          <p:nvPr>
            <p:ph type="subTitle" idx="1"/>
          </p:nvPr>
        </p:nvSpPr>
        <p:spPr>
          <a:xfrm>
            <a:off x="609600" y="2438400"/>
            <a:ext cx="7696200" cy="3200400"/>
          </a:xfrm>
        </p:spPr>
        <p:txBody>
          <a:bodyPr/>
          <a:lstStyle/>
          <a:p>
            <a:pPr marL="342900" indent="-342900" algn="l">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Applicants must include trauma skills training for staff to improve trauma-informed responses to clients.</a:t>
            </a:r>
          </a:p>
          <a:p>
            <a:pPr marL="342900" indent="-342900" algn="l">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Applicant must commit to building capacity on crime victim rights enforcement through training and networking.  ICJIA will make grantees aware of training and technical assistance sessions.</a:t>
            </a:r>
          </a:p>
          <a:p>
            <a:pPr marL="342900" indent="-342900" algn="l">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Applicant must attend ICJIA-coordinated semi-annual meetings, if scheduled.</a:t>
            </a:r>
          </a:p>
          <a:p>
            <a:pPr marL="342900" indent="-342900" algn="l">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Applicant must comply with all prescribed assessment tools and reporting requirements.</a:t>
            </a:r>
          </a:p>
        </p:txBody>
      </p:sp>
      <p:sp>
        <p:nvSpPr>
          <p:cNvPr id="4" name="Footer Placeholder 3"/>
          <p:cNvSpPr>
            <a:spLocks noGrp="1"/>
          </p:cNvSpPr>
          <p:nvPr>
            <p:ph type="ftr" sz="quarter" idx="10"/>
          </p:nvPr>
        </p:nvSpPr>
        <p:spPr/>
        <p:txBody>
          <a:bodyPr/>
          <a:lstStyle/>
          <a:p>
            <a:fld id="{20D0EAAA-6D7F-4571-B92A-95FFA4AEE662}" type="datetime1">
              <a:rPr lang="en-US" altLang="en-US" smtClean="0"/>
              <a:pPr/>
              <a:t>3/24/2020</a:t>
            </a:fld>
            <a:r>
              <a:rPr lang="en-US" altLang="en-US"/>
              <a:t> | Illinois Criminal Justice Information Authority | </a:t>
            </a:r>
            <a:fld id="{3B6D76FF-2A9D-4BE0-8245-E720E9B0AE4A}" type="slidenum">
              <a:rPr lang="en-US" altLang="en-US" smtClean="0"/>
              <a:pPr/>
              <a:t>9</a:t>
            </a:fld>
            <a:endParaRPr lang="en-US" altLang="en-US"/>
          </a:p>
        </p:txBody>
      </p:sp>
      <p:pic>
        <p:nvPicPr>
          <p:cNvPr id="5" name="~PP770.WAV">
            <a:hlinkClick r:id="" action="ppaction://media"/>
          </p:cNvPr>
          <p:cNvPicPr>
            <a:picLocks noRot="1" noChangeAspect="1"/>
          </p:cNvPicPr>
          <p:nvPr>
            <a:wavAudioFile r:embed="rId1" name="~PP770.WAV"/>
          </p:nvPr>
        </p:nvPicPr>
        <p:blipFill>
          <a:blip r:embed="rId3" cstate="print"/>
          <a:stretch>
            <a:fillRect/>
          </a:stretch>
        </p:blipFill>
        <p:spPr>
          <a:xfrm>
            <a:off x="8696325" y="6410325"/>
            <a:ext cx="304800" cy="304800"/>
          </a:xfrm>
          <a:prstGeom prst="rect">
            <a:avLst/>
          </a:prstGeom>
        </p:spPr>
      </p:pic>
    </p:spTree>
  </p:cSld>
  <p:clrMapOvr>
    <a:masterClrMapping/>
  </p:clrMapOvr>
  <p:transition advTm="415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heme1 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1826</TotalTime>
  <Words>2038</Words>
  <Application>Microsoft Office PowerPoint</Application>
  <PresentationFormat>On-screen Show (4:3)</PresentationFormat>
  <Paragraphs>186</Paragraphs>
  <Slides>25</Slides>
  <Notes>6</Notes>
  <HiddenSlides>0</HiddenSlides>
  <MMClips>24</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Theme1 updated</vt:lpstr>
      <vt:lpstr>Notice of Funding Opportunity</vt:lpstr>
      <vt:lpstr>Please Note</vt:lpstr>
      <vt:lpstr>Civil Legal Assistance for Crime Victims</vt:lpstr>
      <vt:lpstr>Civil Legal Assistance for Crime Victims Continued</vt:lpstr>
      <vt:lpstr>Funding Information</vt:lpstr>
      <vt:lpstr>Program Requirements</vt:lpstr>
      <vt:lpstr>Program Requirements Continued</vt:lpstr>
      <vt:lpstr>Program Requirements Continued</vt:lpstr>
      <vt:lpstr>Program Requirements Continued</vt:lpstr>
      <vt:lpstr>Goals, Objectives, &amp; Performance Metrics</vt:lpstr>
      <vt:lpstr>Example of Performance Metrics Report</vt:lpstr>
      <vt:lpstr>Eligibility</vt:lpstr>
      <vt:lpstr>Eligible Applicants</vt:lpstr>
      <vt:lpstr>Eligible applicants must meet the following requirements:</vt:lpstr>
      <vt:lpstr>Application and Submission Information</vt:lpstr>
      <vt:lpstr>Funding Restrictions Applicants must follow the current edition of the Department of Justice Grants Financial Guide (pg 22 of NOFO for link)</vt:lpstr>
      <vt:lpstr>Prohibited Uses Continued</vt:lpstr>
      <vt:lpstr>Cost allowability</vt:lpstr>
      <vt:lpstr>Three categories of Legal Assistance</vt:lpstr>
      <vt:lpstr>Three categories of Legal Assistance Continued</vt:lpstr>
      <vt:lpstr>Three categories of Legal Assistance Continued</vt:lpstr>
      <vt:lpstr>Slide 22</vt:lpstr>
      <vt:lpstr>Slide 23</vt:lpstr>
      <vt:lpstr>Questions and Answers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Boulger, Jordan</dc:creator>
  <cp:lastModifiedBy>jim Ronnie</cp:lastModifiedBy>
  <cp:revision>209</cp:revision>
  <cp:lastPrinted>2017-02-23T21:21:14Z</cp:lastPrinted>
  <dcterms:created xsi:type="dcterms:W3CDTF">2011-03-03T19:06:36Z</dcterms:created>
  <dcterms:modified xsi:type="dcterms:W3CDTF">2020-03-24T19:15:16Z</dcterms:modified>
</cp:coreProperties>
</file>