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handoutMasterIdLst>
    <p:handoutMasterId r:id="rId19"/>
  </p:handoutMasterIdLst>
  <p:sldIdLst>
    <p:sldId id="264" r:id="rId5"/>
    <p:sldId id="279" r:id="rId6"/>
    <p:sldId id="259" r:id="rId7"/>
    <p:sldId id="271" r:id="rId8"/>
    <p:sldId id="267" r:id="rId9"/>
    <p:sldId id="270" r:id="rId10"/>
    <p:sldId id="272" r:id="rId11"/>
    <p:sldId id="284" r:id="rId12"/>
    <p:sldId id="280" r:id="rId13"/>
    <p:sldId id="285" r:id="rId14"/>
    <p:sldId id="281" r:id="rId15"/>
    <p:sldId id="282" r:id="rId16"/>
    <p:sldId id="283" r:id="rId1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5852BA-173E-4FFD-98A3-C4CE6232C188}" v="9" dt="2021-06-01T18:03:01.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2" autoAdjust="0"/>
    <p:restoredTop sz="94660"/>
  </p:normalViewPr>
  <p:slideViewPr>
    <p:cSldViewPr>
      <p:cViewPr varScale="1">
        <p:scale>
          <a:sx n="123" d="100"/>
          <a:sy n="123" d="100"/>
        </p:scale>
        <p:origin x="127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atin typeface="Arial" charset="0"/>
              </a:defRPr>
            </a:lvl1pPr>
          </a:lstStyle>
          <a:p>
            <a:pPr>
              <a:defRPr/>
            </a:pPr>
            <a:fld id="{9E5F014A-4075-478D-A07E-B4429ECADA63}" type="datetimeFigureOut">
              <a:rPr lang="en-US"/>
              <a:pPr>
                <a:defRPr/>
              </a:pPr>
              <a:t>7/19/2021</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0AFCDD04-679B-4AAB-AE6F-A0B1F3EAAABD}" type="slidenum">
              <a:rPr lang="en-US" altLang="en-US"/>
              <a:pPr/>
              <a:t>‹#›</a:t>
            </a:fld>
            <a:endParaRPr lang="en-US" altLang="en-US"/>
          </a:p>
        </p:txBody>
      </p:sp>
    </p:spTree>
    <p:extLst>
      <p:ext uri="{BB962C8B-B14F-4D97-AF65-F5344CB8AC3E}">
        <p14:creationId xmlns:p14="http://schemas.microsoft.com/office/powerpoint/2010/main" val="25780625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fontAlgn="auto">
              <a:spcBef>
                <a:spcPts val="0"/>
              </a:spcBef>
              <a:spcAft>
                <a:spcPts val="0"/>
              </a:spcAft>
              <a:defRPr sz="1200">
                <a:latin typeface="+mn-lt"/>
              </a:defRPr>
            </a:lvl1pPr>
          </a:lstStyle>
          <a:p>
            <a:pPr>
              <a:defRPr/>
            </a:pPr>
            <a:fld id="{3B878FF2-302B-43BA-B1DC-092BACEA9C88}" type="datetimeFigureOut">
              <a:rPr lang="en-US"/>
              <a:pPr>
                <a:defRPr/>
              </a:pPr>
              <a:t>7/19/2021</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atin typeface="Calibri" panose="020F0502020204030204" pitchFamily="34" charset="0"/>
              </a:defRPr>
            </a:lvl1pPr>
          </a:lstStyle>
          <a:p>
            <a:fld id="{2BA1BCA7-36ED-4D0D-80A2-E06FD3B32326}" type="slidenum">
              <a:rPr lang="en-US" altLang="en-US"/>
              <a:pPr/>
              <a:t>‹#›</a:t>
            </a:fld>
            <a:endParaRPr lang="en-US" altLang="en-US"/>
          </a:p>
        </p:txBody>
      </p:sp>
    </p:spTree>
    <p:extLst>
      <p:ext uri="{BB962C8B-B14F-4D97-AF65-F5344CB8AC3E}">
        <p14:creationId xmlns:p14="http://schemas.microsoft.com/office/powerpoint/2010/main" val="393349857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1BCA7-36ED-4D0D-80A2-E06FD3B32326}" type="slidenum">
              <a:rPr lang="en-US" altLang="en-US" smtClean="0"/>
              <a:pPr/>
              <a:t>1</a:t>
            </a:fld>
            <a:endParaRPr lang="en-US" altLang="en-US"/>
          </a:p>
        </p:txBody>
      </p:sp>
    </p:spTree>
    <p:extLst>
      <p:ext uri="{BB962C8B-B14F-4D97-AF65-F5344CB8AC3E}">
        <p14:creationId xmlns:p14="http://schemas.microsoft.com/office/powerpoint/2010/main" val="160130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1BCA7-36ED-4D0D-80A2-E06FD3B32326}" type="slidenum">
              <a:rPr lang="en-US" altLang="en-US" smtClean="0"/>
              <a:pPr/>
              <a:t>3</a:t>
            </a:fld>
            <a:endParaRPr lang="en-US" altLang="en-US"/>
          </a:p>
        </p:txBody>
      </p:sp>
    </p:spTree>
    <p:extLst>
      <p:ext uri="{BB962C8B-B14F-4D97-AF65-F5344CB8AC3E}">
        <p14:creationId xmlns:p14="http://schemas.microsoft.com/office/powerpoint/2010/main" val="2892612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1BCA7-36ED-4D0D-80A2-E06FD3B32326}" type="slidenum">
              <a:rPr lang="en-US" altLang="en-US" smtClean="0"/>
              <a:pPr/>
              <a:t>4</a:t>
            </a:fld>
            <a:endParaRPr lang="en-US" altLang="en-US"/>
          </a:p>
        </p:txBody>
      </p:sp>
    </p:spTree>
    <p:extLst>
      <p:ext uri="{BB962C8B-B14F-4D97-AF65-F5344CB8AC3E}">
        <p14:creationId xmlns:p14="http://schemas.microsoft.com/office/powerpoint/2010/main" val="126484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1BCA7-36ED-4D0D-80A2-E06FD3B32326}" type="slidenum">
              <a:rPr lang="en-US" altLang="en-US" smtClean="0"/>
              <a:pPr/>
              <a:t>5</a:t>
            </a:fld>
            <a:endParaRPr lang="en-US" altLang="en-US"/>
          </a:p>
        </p:txBody>
      </p:sp>
    </p:spTree>
    <p:extLst>
      <p:ext uri="{BB962C8B-B14F-4D97-AF65-F5344CB8AC3E}">
        <p14:creationId xmlns:p14="http://schemas.microsoft.com/office/powerpoint/2010/main" val="329362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1BCA7-36ED-4D0D-80A2-E06FD3B32326}" type="slidenum">
              <a:rPr lang="en-US" altLang="en-US" smtClean="0"/>
              <a:pPr/>
              <a:t>6</a:t>
            </a:fld>
            <a:endParaRPr lang="en-US" altLang="en-US"/>
          </a:p>
        </p:txBody>
      </p:sp>
    </p:spTree>
    <p:extLst>
      <p:ext uri="{BB962C8B-B14F-4D97-AF65-F5344CB8AC3E}">
        <p14:creationId xmlns:p14="http://schemas.microsoft.com/office/powerpoint/2010/main" val="1933811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1BCA7-36ED-4D0D-80A2-E06FD3B32326}" type="slidenum">
              <a:rPr lang="en-US" altLang="en-US" smtClean="0"/>
              <a:pPr/>
              <a:t>7</a:t>
            </a:fld>
            <a:endParaRPr lang="en-US" altLang="en-US"/>
          </a:p>
        </p:txBody>
      </p:sp>
    </p:spTree>
    <p:extLst>
      <p:ext uri="{BB962C8B-B14F-4D97-AF65-F5344CB8AC3E}">
        <p14:creationId xmlns:p14="http://schemas.microsoft.com/office/powerpoint/2010/main" val="235087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0482" name="Rectangle 2"/>
          <p:cNvSpPr>
            <a:spLocks noGrp="1"/>
          </p:cNvSpPr>
          <p:nvPr/>
        </p:nvSpPr>
        <p:spPr bwMode="auto">
          <a:xfrm>
            <a:off x="457200" y="990600"/>
            <a:ext cx="8229600" cy="914400"/>
          </a:xfrm>
          <a:prstGeom prst="rect">
            <a:avLst/>
          </a:prstGeom>
        </p:spPr>
        <p:txBody>
          <a:bodyPr anchor="ctr"/>
          <a:lstStyle>
            <a:lvl1pPr algn="ctr" eaLnBrk="0" hangingPunct="0">
              <a:defRPr sz="4400">
                <a:solidFill>
                  <a:schemeClr val="tx1"/>
                </a:solidFill>
                <a:latin typeface="Calibri" panose="020F0502020204030204" pitchFamily="34" charset="0"/>
              </a:defRPr>
            </a:lvl1pPr>
            <a:lvl2pPr algn="ctr" eaLnBrk="0" hangingPunct="0">
              <a:defRPr sz="4400">
                <a:solidFill>
                  <a:schemeClr val="tx1"/>
                </a:solidFill>
                <a:latin typeface="Calibri" panose="020F0502020204030204" pitchFamily="34" charset="0"/>
              </a:defRPr>
            </a:lvl2pPr>
            <a:lvl3pPr algn="ctr" eaLnBrk="0" hangingPunct="0">
              <a:defRPr sz="4400">
                <a:solidFill>
                  <a:schemeClr val="tx1"/>
                </a:solidFill>
                <a:latin typeface="Calibri" panose="020F0502020204030204" pitchFamily="34" charset="0"/>
              </a:defRPr>
            </a:lvl3pPr>
            <a:lvl4pPr algn="ctr" eaLnBrk="0" hangingPunct="0">
              <a:defRPr sz="4400">
                <a:solidFill>
                  <a:schemeClr val="tx1"/>
                </a:solidFill>
                <a:latin typeface="Calibri" panose="020F0502020204030204" pitchFamily="34" charset="0"/>
              </a:defRPr>
            </a:lvl4pPr>
            <a:lvl5pPr algn="ctr" eaLnBrk="0" hangingPunct="0">
              <a:defRPr sz="4400">
                <a:solidFill>
                  <a:schemeClr val="tx1"/>
                </a:solidFill>
                <a:latin typeface="Calibri" panose="020F0502020204030204" pitchFamily="34" charset="0"/>
              </a:defRPr>
            </a:lvl5pPr>
            <a:lvl6pPr marL="457200" algn="ctr" eaLnBrk="0" fontAlgn="base" hangingPunct="0">
              <a:spcBef>
                <a:spcPct val="0"/>
              </a:spcBef>
              <a:spcAft>
                <a:spcPct val="0"/>
              </a:spcAft>
              <a:defRPr sz="4400">
                <a:solidFill>
                  <a:schemeClr val="tx1"/>
                </a:solidFill>
                <a:latin typeface="Calibri" panose="020F0502020204030204" pitchFamily="34" charset="0"/>
              </a:defRPr>
            </a:lvl6pPr>
            <a:lvl7pPr marL="914400" algn="ctr" eaLnBrk="0" fontAlgn="base" hangingPunct="0">
              <a:spcBef>
                <a:spcPct val="0"/>
              </a:spcBef>
              <a:spcAft>
                <a:spcPct val="0"/>
              </a:spcAft>
              <a:defRPr sz="4400">
                <a:solidFill>
                  <a:schemeClr val="tx1"/>
                </a:solidFill>
                <a:latin typeface="Calibri" panose="020F0502020204030204" pitchFamily="34" charset="0"/>
              </a:defRPr>
            </a:lvl7pPr>
            <a:lvl8pPr marL="1371600" algn="ctr" eaLnBrk="0" fontAlgn="base" hangingPunct="0">
              <a:spcBef>
                <a:spcPct val="0"/>
              </a:spcBef>
              <a:spcAft>
                <a:spcPct val="0"/>
              </a:spcAft>
              <a:defRPr sz="4400">
                <a:solidFill>
                  <a:schemeClr val="tx1"/>
                </a:solidFill>
                <a:latin typeface="Calibri" panose="020F0502020204030204" pitchFamily="34" charset="0"/>
              </a:defRPr>
            </a:lvl8pPr>
            <a:lvl9pPr marL="1828800" algn="ctr" eaLnBrk="0" fontAlgn="base" hangingPunct="0">
              <a:spcBef>
                <a:spcPct val="0"/>
              </a:spcBef>
              <a:spcAft>
                <a:spcPct val="0"/>
              </a:spcAft>
              <a:defRPr sz="4400">
                <a:solidFill>
                  <a:schemeClr val="tx1"/>
                </a:solidFill>
                <a:latin typeface="Calibri" panose="020F0502020204030204" pitchFamily="34" charset="0"/>
              </a:defRPr>
            </a:lvl9pPr>
          </a:lstStyle>
          <a:p>
            <a:endParaRPr lang="en-US" altLang="en-US"/>
          </a:p>
        </p:txBody>
      </p:sp>
      <p:sp>
        <p:nvSpPr>
          <p:cNvPr id="20483" name="Rectangle 3"/>
          <p:cNvSpPr>
            <a:spLocks noGrp="1"/>
          </p:cNvSpPr>
          <p:nvPr/>
        </p:nvSpPr>
        <p:spPr bwMode="auto">
          <a:xfrm>
            <a:off x="457200" y="2286000"/>
            <a:ext cx="8229600" cy="3840163"/>
          </a:xfrm>
          <a:prstGeom prst="rect">
            <a:avLst/>
          </a:prstGeom>
        </p:spPr>
        <p:txBody>
          <a:bodyPr/>
          <a:lstStyle>
            <a:lvl1pPr algn="ctr" eaLnBrk="0" hangingPunct="0">
              <a:spcBef>
                <a:spcPct val="20000"/>
              </a:spcBef>
              <a:buFont typeface="Arial" panose="020B0604020202020204" pitchFamily="34" charset="0"/>
              <a:defRPr sz="3200">
                <a:solidFill>
                  <a:schemeClr val="tx1"/>
                </a:solidFill>
                <a:latin typeface="Calibri" panose="020F0502020204030204" pitchFamily="34" charset="0"/>
              </a:defRPr>
            </a:lvl1pPr>
            <a:lvl2pPr algn="ctr" eaLnBrk="0" hangingPunct="0">
              <a:spcBef>
                <a:spcPct val="20000"/>
              </a:spcBef>
              <a:buFont typeface="Arial" panose="020B0604020202020204" pitchFamily="34" charset="0"/>
              <a:defRPr sz="2800">
                <a:solidFill>
                  <a:schemeClr val="tx1"/>
                </a:solidFill>
                <a:latin typeface="Calibri" panose="020F0502020204030204" pitchFamily="34" charset="0"/>
              </a:defRPr>
            </a:lvl2pPr>
            <a:lvl3pPr algn="ctr" eaLnBrk="0" hangingPunct="0">
              <a:spcBef>
                <a:spcPct val="20000"/>
              </a:spcBef>
              <a:buFont typeface="Arial" panose="020B0604020202020204" pitchFamily="34" charset="0"/>
              <a:defRPr sz="2400">
                <a:solidFill>
                  <a:schemeClr val="tx1"/>
                </a:solidFill>
                <a:latin typeface="Calibri" panose="020F0502020204030204" pitchFamily="34" charset="0"/>
              </a:defRPr>
            </a:lvl3pPr>
            <a:lvl4pPr algn="ctr" eaLnBrk="0" hangingPunct="0">
              <a:spcBef>
                <a:spcPct val="20000"/>
              </a:spcBef>
              <a:buFont typeface="Arial" panose="020B0604020202020204" pitchFamily="34" charset="0"/>
              <a:defRPr sz="2000">
                <a:solidFill>
                  <a:schemeClr val="tx1"/>
                </a:solidFill>
                <a:latin typeface="Calibri" panose="020F0502020204030204" pitchFamily="34" charset="0"/>
              </a:defRPr>
            </a:lvl4pPr>
            <a:lvl5pPr algn="ctr" eaLnBrk="0" hangingPunct="0">
              <a:spcBef>
                <a:spcPct val="20000"/>
              </a:spcBef>
              <a:buFont typeface="Arial" panose="020B0604020202020204" pitchFamily="34" charset="0"/>
              <a:defRPr sz="2000">
                <a:solidFill>
                  <a:schemeClr val="tx1"/>
                </a:solidFill>
                <a:latin typeface="Calibri" panose="020F0502020204030204" pitchFamily="34" charset="0"/>
              </a:defRPr>
            </a:lvl5pPr>
            <a:lvl6pPr algn="ctr"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6pPr>
            <a:lvl7pPr algn="ctr"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7pPr>
            <a:lvl8pPr algn="ctr"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8pPr>
            <a:lvl9pPr algn="ctr"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defRPr>
            </a:lvl9pPr>
          </a:lstStyle>
          <a:p>
            <a:pPr marL="342900" indent="-342900" algn="l">
              <a:buFont typeface="Arial" panose="020B0604020202020204" pitchFamily="34" charset="0"/>
              <a:buChar char="•"/>
            </a:pPr>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63930561-DE25-477B-90FF-BB8023CEB7A3}" type="slidenum">
              <a:rPr lang="en-US" altLang="en-US"/>
              <a:pPr/>
              <a:t>‹#›</a:t>
            </a:fld>
            <a:endParaRPr lang="en-US" altLang="en-US"/>
          </a:p>
        </p:txBody>
      </p:sp>
    </p:spTree>
    <p:extLst>
      <p:ext uri="{BB962C8B-B14F-4D97-AF65-F5344CB8AC3E}">
        <p14:creationId xmlns:p14="http://schemas.microsoft.com/office/powerpoint/2010/main" val="165923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54C79691-5F9A-428B-B937-9EC73782F484}" type="slidenum">
              <a:rPr lang="en-US" altLang="en-US"/>
              <a:pPr/>
              <a:t>‹#›</a:t>
            </a:fld>
            <a:endParaRPr lang="en-US" altLang="en-US"/>
          </a:p>
        </p:txBody>
      </p:sp>
    </p:spTree>
    <p:extLst>
      <p:ext uri="{BB962C8B-B14F-4D97-AF65-F5344CB8AC3E}">
        <p14:creationId xmlns:p14="http://schemas.microsoft.com/office/powerpoint/2010/main" val="325135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8EB49FF1-5BDE-41A6-ABAC-B2A94C7681C0}" type="slidenum">
              <a:rPr lang="en-US" altLang="en-US"/>
              <a:pPr/>
              <a:t>‹#›</a:t>
            </a:fld>
            <a:endParaRPr lang="en-US" altLang="en-US"/>
          </a:p>
        </p:txBody>
      </p:sp>
    </p:spTree>
    <p:extLst>
      <p:ext uri="{BB962C8B-B14F-4D97-AF65-F5344CB8AC3E}">
        <p14:creationId xmlns:p14="http://schemas.microsoft.com/office/powerpoint/2010/main" val="2490491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511EC8D8-4D53-4074-869D-5B548BEF22EE}" type="slidenum">
              <a:rPr lang="en-US" altLang="en-US"/>
              <a:pPr/>
              <a:t>‹#›</a:t>
            </a:fld>
            <a:endParaRPr lang="en-US" altLang="en-US"/>
          </a:p>
        </p:txBody>
      </p:sp>
    </p:spTree>
    <p:extLst>
      <p:ext uri="{BB962C8B-B14F-4D97-AF65-F5344CB8AC3E}">
        <p14:creationId xmlns:p14="http://schemas.microsoft.com/office/powerpoint/2010/main" val="135437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86B9425A-C2BD-4CD1-AFAD-18F4E98F7F2C}" type="slidenum">
              <a:rPr lang="en-US" altLang="en-US"/>
              <a:pPr/>
              <a:t>‹#›</a:t>
            </a:fld>
            <a:endParaRPr lang="en-US" altLang="en-US"/>
          </a:p>
        </p:txBody>
      </p:sp>
    </p:spTree>
    <p:extLst>
      <p:ext uri="{BB962C8B-B14F-4D97-AF65-F5344CB8AC3E}">
        <p14:creationId xmlns:p14="http://schemas.microsoft.com/office/powerpoint/2010/main" val="100055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3B6D76FF-2A9D-4BE0-8245-E720E9B0AE4A}" type="slidenum">
              <a:rPr lang="en-US" altLang="en-US"/>
              <a:pPr/>
              <a:t>‹#›</a:t>
            </a:fld>
            <a:endParaRPr lang="en-US" altLang="en-US"/>
          </a:p>
        </p:txBody>
      </p:sp>
    </p:spTree>
    <p:extLst>
      <p:ext uri="{BB962C8B-B14F-4D97-AF65-F5344CB8AC3E}">
        <p14:creationId xmlns:p14="http://schemas.microsoft.com/office/powerpoint/2010/main" val="84369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923017FE-FFFC-40F8-9C10-45494E7FB86D}" type="slidenum">
              <a:rPr lang="en-US" altLang="en-US"/>
              <a:pPr/>
              <a:t>‹#›</a:t>
            </a:fld>
            <a:endParaRPr lang="en-US" altLang="en-US"/>
          </a:p>
        </p:txBody>
      </p:sp>
    </p:spTree>
    <p:extLst>
      <p:ext uri="{BB962C8B-B14F-4D97-AF65-F5344CB8AC3E}">
        <p14:creationId xmlns:p14="http://schemas.microsoft.com/office/powerpoint/2010/main" val="318730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198BD004-6BCA-46DD-9989-77C3D871B47B}" type="slidenum">
              <a:rPr lang="en-US" altLang="en-US"/>
              <a:pPr/>
              <a:t>‹#›</a:t>
            </a:fld>
            <a:endParaRPr lang="en-US" altLang="en-US"/>
          </a:p>
        </p:txBody>
      </p:sp>
    </p:spTree>
    <p:extLst>
      <p:ext uri="{BB962C8B-B14F-4D97-AF65-F5344CB8AC3E}">
        <p14:creationId xmlns:p14="http://schemas.microsoft.com/office/powerpoint/2010/main" val="847423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C3E4771E-6CE9-4A40-9AFF-D501967E6404}" type="slidenum">
              <a:rPr lang="en-US" altLang="en-US"/>
              <a:pPr/>
              <a:t>‹#›</a:t>
            </a:fld>
            <a:endParaRPr lang="en-US" altLang="en-US"/>
          </a:p>
        </p:txBody>
      </p:sp>
    </p:spTree>
    <p:extLst>
      <p:ext uri="{BB962C8B-B14F-4D97-AF65-F5344CB8AC3E}">
        <p14:creationId xmlns:p14="http://schemas.microsoft.com/office/powerpoint/2010/main" val="385955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A55ED1C3-0653-4A22-8496-8FF8DAB960BA}" type="slidenum">
              <a:rPr lang="en-US" altLang="en-US"/>
              <a:pPr/>
              <a:t>‹#›</a:t>
            </a:fld>
            <a:endParaRPr lang="en-US" altLang="en-US"/>
          </a:p>
        </p:txBody>
      </p:sp>
    </p:spTree>
    <p:extLst>
      <p:ext uri="{BB962C8B-B14F-4D97-AF65-F5344CB8AC3E}">
        <p14:creationId xmlns:p14="http://schemas.microsoft.com/office/powerpoint/2010/main" val="146966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85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52600"/>
            <a:ext cx="4040188" cy="498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5999"/>
            <a:ext cx="4040188"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1752600"/>
            <a:ext cx="4041775" cy="498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85999"/>
            <a:ext cx="4041775"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28EF9538-C50C-41DE-BE75-C099587DB74C}" type="slidenum">
              <a:rPr lang="en-US" altLang="en-US"/>
              <a:pPr/>
              <a:t>‹#›</a:t>
            </a:fld>
            <a:endParaRPr lang="en-US" altLang="en-US"/>
          </a:p>
        </p:txBody>
      </p:sp>
    </p:spTree>
    <p:extLst>
      <p:ext uri="{BB962C8B-B14F-4D97-AF65-F5344CB8AC3E}">
        <p14:creationId xmlns:p14="http://schemas.microsoft.com/office/powerpoint/2010/main" val="16485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FA309485-7D63-493E-A326-577B19330945}" type="slidenum">
              <a:rPr lang="en-US" altLang="en-US"/>
              <a:pPr/>
              <a:t>‹#›</a:t>
            </a:fld>
            <a:endParaRPr lang="en-US" altLang="en-US"/>
          </a:p>
        </p:txBody>
      </p:sp>
    </p:spTree>
    <p:extLst>
      <p:ext uri="{BB962C8B-B14F-4D97-AF65-F5344CB8AC3E}">
        <p14:creationId xmlns:p14="http://schemas.microsoft.com/office/powerpoint/2010/main" val="258948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fld id="{20D0EAAA-6D7F-4571-B92A-95FFA4AEE662}" type="datetime1">
              <a:rPr lang="en-US" altLang="en-US"/>
              <a:pPr/>
              <a:t>7/19/2021</a:t>
            </a:fld>
            <a:r>
              <a:rPr lang="en-US" altLang="en-US"/>
              <a:t> | Illinois Criminal Justice Information Authority | </a:t>
            </a:r>
            <a:fld id="{FD291A18-E6EB-45E0-B40A-6ED18FB18619}" type="slidenum">
              <a:rPr lang="en-US" altLang="en-US"/>
              <a:pPr/>
              <a:t>‹#›</a:t>
            </a:fld>
            <a:endParaRPr lang="en-US" altLang="en-US"/>
          </a:p>
        </p:txBody>
      </p:sp>
    </p:spTree>
    <p:extLst>
      <p:ext uri="{BB962C8B-B14F-4D97-AF65-F5344CB8AC3E}">
        <p14:creationId xmlns:p14="http://schemas.microsoft.com/office/powerpoint/2010/main" val="1376120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p:cNvSpPr>
            <a:spLocks noGrp="1"/>
          </p:cNvSpPr>
          <p:nvPr>
            <p:ph type="title"/>
          </p:nvPr>
        </p:nvSpPr>
        <p:spPr bwMode="auto">
          <a:xfrm>
            <a:off x="457200" y="990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Text Placeholder 2"/>
          <p:cNvSpPr>
            <a:spLocks noGrp="1"/>
          </p:cNvSpPr>
          <p:nvPr>
            <p:ph type="body" idx="1"/>
          </p:nvPr>
        </p:nvSpPr>
        <p:spPr bwMode="auto">
          <a:xfrm>
            <a:off x="457200" y="2286000"/>
            <a:ext cx="82296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1828800" y="6400800"/>
            <a:ext cx="5486400" cy="365125"/>
          </a:xfrm>
          <a:prstGeom prst="rect">
            <a:avLst/>
          </a:prstGeom>
        </p:spPr>
        <p:txBody>
          <a:bodyPr vert="horz" wrap="square" lIns="91440" tIns="45720" rIns="91440" bIns="45720" numCol="1" anchor="ctr" anchorCtr="0" compatLnSpc="1">
            <a:prstTxWarp prst="textNoShape">
              <a:avLst/>
            </a:prstTxWarp>
          </a:bodyPr>
          <a:lstStyle>
            <a:lvl1pPr algn="ctr">
              <a:defRPr sz="1300">
                <a:solidFill>
                  <a:schemeClr val="bg2"/>
                </a:solidFill>
                <a:latin typeface="Times New Roman" panose="02020603050405020304" pitchFamily="18" charset="0"/>
                <a:cs typeface="Times New Roman" panose="02020603050405020304" pitchFamily="18" charset="0"/>
              </a:defRPr>
            </a:lvl1pPr>
          </a:lstStyle>
          <a:p>
            <a:fld id="{20D0EAAA-6D7F-4571-B92A-95FFA4AEE662}" type="datetime1">
              <a:rPr lang="en-US" altLang="en-US"/>
              <a:pPr/>
              <a:t>7/19/2021</a:t>
            </a:fld>
            <a:r>
              <a:rPr lang="en-US" altLang="en-US"/>
              <a:t> | Illinois Criminal Justice Information Authority | </a:t>
            </a:r>
            <a:fld id="{51CE1B12-F55B-4DB0-A831-6293FD0DB22C}" type="slidenum">
              <a:rPr lang="en-US" altLang="en-US"/>
              <a:pPr/>
              <a:t>‹#›</a:t>
            </a:fld>
            <a:endParaRPr lang="en-US" altLang="en-US"/>
          </a:p>
        </p:txBody>
      </p:sp>
      <p:pic>
        <p:nvPicPr>
          <p:cNvPr id="1032"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29600" y="76200"/>
            <a:ext cx="8080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3" r:id="rId1"/>
    <p:sldLayoutId id="2147483776" r:id="rId2"/>
    <p:sldLayoutId id="2147483775" r:id="rId3"/>
    <p:sldLayoutId id="2147483774" r:id="rId4"/>
    <p:sldLayoutId id="2147483773" r:id="rId5"/>
    <p:sldLayoutId id="2147483772" r:id="rId6"/>
    <p:sldLayoutId id="2147483771" r:id="rId7"/>
    <p:sldLayoutId id="2147483770" r:id="rId8"/>
    <p:sldLayoutId id="2147483769" r:id="rId9"/>
    <p:sldLayoutId id="2147483768" r:id="rId10"/>
    <p:sldLayoutId id="2147483767" r:id="rId11"/>
    <p:sldLayoutId id="2147483766" r:id="rId12"/>
    <p:sldLayoutId id="2147483765" r:id="rId13"/>
    <p:sldLayoutId id="2147483764" r:id="rId14"/>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microsoft.com/office/2007/relationships/media" Target="../media/media20.m4a"/><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11.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2.m4a"/></Relationships>
</file>

<file path=ppt/slides/_rels/slide12.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13.xml.rels><?xml version="1.0" encoding="UTF-8" standalone="yes"?>
<Relationships xmlns="http://schemas.openxmlformats.org/package/2006/relationships"><Relationship Id="rId3" Type="http://schemas.microsoft.com/office/2007/relationships/media" Target="../media/media26.m4a"/><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6.m4a"/></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4.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5.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6.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7.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8.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9.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1"/>
            <a:ext cx="7772400" cy="685799"/>
          </a:xfrm>
        </p:spPr>
        <p:txBody>
          <a:bodyPr/>
          <a:lstStyle/>
          <a:p>
            <a:r>
              <a:rPr lang="en-US" sz="3200" dirty="0">
                <a:latin typeface="Times New Roman" panose="02020603050405020304" pitchFamily="18" charset="0"/>
                <a:cs typeface="Times New Roman" panose="02020603050405020304" pitchFamily="18" charset="0"/>
              </a:rPr>
              <a:t> </a:t>
            </a:r>
          </a:p>
        </p:txBody>
      </p:sp>
      <p:sp>
        <p:nvSpPr>
          <p:cNvPr id="3" name="Subtitle 2"/>
          <p:cNvSpPr>
            <a:spLocks noGrp="1"/>
          </p:cNvSpPr>
          <p:nvPr>
            <p:ph type="subTitle" idx="1"/>
          </p:nvPr>
        </p:nvSpPr>
        <p:spPr>
          <a:xfrm>
            <a:off x="685800" y="1600200"/>
            <a:ext cx="7772400" cy="4648200"/>
          </a:xfrm>
        </p:spPr>
        <p:txBody>
          <a:bodyPr/>
          <a:lstStyle/>
          <a:p>
            <a:pPr algn="l"/>
            <a:endParaRPr lang="en-US" sz="1200" dirty="0"/>
          </a:p>
          <a:p>
            <a:pPr algn="l"/>
            <a:endParaRPr lang="en-US" sz="2000" dirty="0"/>
          </a:p>
        </p:txBody>
      </p:sp>
      <p:sp>
        <p:nvSpPr>
          <p:cNvPr id="4" name="Footer Placeholder 3"/>
          <p:cNvSpPr>
            <a:spLocks noGrp="1"/>
          </p:cNvSpPr>
          <p:nvPr>
            <p:ph type="ftr" sz="quarter" idx="10"/>
          </p:nvPr>
        </p:nvSpPr>
        <p:spPr/>
        <p:txBody>
          <a:bodyPr/>
          <a:lstStyle/>
          <a:p>
            <a:fld id="{20D0EAAA-6D7F-4571-B92A-95FFA4AEE662}" type="datetime1">
              <a:rPr lang="en-US" altLang="en-US" smtClean="0">
                <a:solidFill>
                  <a:srgbClr val="EEECE1"/>
                </a:solidFill>
              </a:rPr>
              <a:pPr/>
              <a:t>7/19/2021</a:t>
            </a:fld>
            <a:r>
              <a:rPr lang="en-US" altLang="en-US">
                <a:solidFill>
                  <a:srgbClr val="EEECE1"/>
                </a:solidFill>
              </a:rPr>
              <a:t> | Illinois Criminal Justice Information Authority | </a:t>
            </a:r>
            <a:fld id="{3B6D76FF-2A9D-4BE0-8245-E720E9B0AE4A}" type="slidenum">
              <a:rPr lang="en-US" altLang="en-US" smtClean="0">
                <a:solidFill>
                  <a:srgbClr val="EEECE1"/>
                </a:solidFill>
              </a:rPr>
              <a:pPr/>
              <a:t>1</a:t>
            </a:fld>
            <a:endParaRPr lang="en-US" altLang="en-US">
              <a:solidFill>
                <a:srgbClr val="EEECE1"/>
              </a:solidFill>
            </a:endParaRPr>
          </a:p>
        </p:txBody>
      </p:sp>
      <p:sp>
        <p:nvSpPr>
          <p:cNvPr id="5" name="Rectangle 4">
            <a:extLst>
              <a:ext uri="{FF2B5EF4-FFF2-40B4-BE49-F238E27FC236}">
                <a16:creationId xmlns:a16="http://schemas.microsoft.com/office/drawing/2014/main" id="{25B25655-228F-4499-BF18-E522E273ED23}"/>
              </a:ext>
            </a:extLst>
          </p:cNvPr>
          <p:cNvSpPr/>
          <p:nvPr/>
        </p:nvSpPr>
        <p:spPr>
          <a:xfrm>
            <a:off x="1041400" y="2828835"/>
            <a:ext cx="7467600" cy="1200329"/>
          </a:xfrm>
          <a:prstGeom prst="rect">
            <a:avLst/>
          </a:prstGeom>
        </p:spPr>
        <p:txBody>
          <a:bodyPr wrap="square">
            <a:spAutoFit/>
          </a:bodyPr>
          <a:lstStyle/>
          <a:p>
            <a:pPr algn="ctr"/>
            <a:r>
              <a:rPr lang="en-US" sz="3600" dirty="0"/>
              <a:t>CLEPD SFY22 </a:t>
            </a:r>
            <a:r>
              <a:rPr lang="en-US" sz="3600"/>
              <a:t>Important Information</a:t>
            </a:r>
            <a:endParaRPr lang="en-US" sz="3600" dirty="0"/>
          </a:p>
        </p:txBody>
      </p:sp>
      <p:pic>
        <p:nvPicPr>
          <p:cNvPr id="7" name="Recorded Sound">
            <a:hlinkClick r:id="" action="ppaction://media"/>
            <a:extLst>
              <a:ext uri="{FF2B5EF4-FFF2-40B4-BE49-F238E27FC236}">
                <a16:creationId xmlns:a16="http://schemas.microsoft.com/office/drawing/2014/main" id="{1612FBB0-E3F5-48D5-8F98-7B43DA2C23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19254" y="2900754"/>
            <a:ext cx="406400" cy="406400"/>
          </a:xfrm>
          <a:prstGeom prst="rect">
            <a:avLst/>
          </a:prstGeom>
        </p:spPr>
      </p:pic>
      <p:pic>
        <p:nvPicPr>
          <p:cNvPr id="8" name="Audio 7">
            <a:hlinkClick r:id="" action="ppaction://media"/>
            <a:extLst>
              <a:ext uri="{FF2B5EF4-FFF2-40B4-BE49-F238E27FC236}">
                <a16:creationId xmlns:a16="http://schemas.microsoft.com/office/drawing/2014/main" id="{5B73AE64-EFA1-42F4-A4AC-9B3B088BC07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53505604"/>
      </p:ext>
    </p:extLst>
  </p:cSld>
  <p:clrMapOvr>
    <a:masterClrMapping/>
  </p:clrMapOvr>
  <mc:AlternateContent xmlns:mc="http://schemas.openxmlformats.org/markup-compatibility/2006" xmlns:p14="http://schemas.microsoft.com/office/powerpoint/2010/main">
    <mc:Choice Requires="p14">
      <p:transition spd="slow" p14:dur="2000" advTm="80350"/>
    </mc:Choice>
    <mc:Fallback xmlns="">
      <p:transition spd="slow" advTm="8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1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764" objId="7"/>
        <p14:stopEvt time="2787" objId="7"/>
        <p14:playEvt time="2788" objId="7"/>
        <p14:stopEvt time="79934"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62B7-66B0-4362-8D32-A8E5F2950DB1}"/>
              </a:ext>
            </a:extLst>
          </p:cNvPr>
          <p:cNvSpPr>
            <a:spLocks noGrp="1"/>
          </p:cNvSpPr>
          <p:nvPr>
            <p:ph type="ctrTitle"/>
          </p:nvPr>
        </p:nvSpPr>
        <p:spPr>
          <a:xfrm>
            <a:off x="685800" y="914401"/>
            <a:ext cx="7772400" cy="1142999"/>
          </a:xfrm>
        </p:spPr>
        <p:txBody>
          <a:bodyPr/>
          <a:lstStyle/>
          <a:p>
            <a:r>
              <a:rPr lang="en-US" dirty="0"/>
              <a:t>Budget Requirements </a:t>
            </a:r>
          </a:p>
        </p:txBody>
      </p:sp>
      <p:sp>
        <p:nvSpPr>
          <p:cNvPr id="3" name="Subtitle 2">
            <a:extLst>
              <a:ext uri="{FF2B5EF4-FFF2-40B4-BE49-F238E27FC236}">
                <a16:creationId xmlns:a16="http://schemas.microsoft.com/office/drawing/2014/main" id="{2D019AAD-73C3-4588-935A-32C174C717B8}"/>
              </a:ext>
            </a:extLst>
          </p:cNvPr>
          <p:cNvSpPr>
            <a:spLocks noGrp="1"/>
          </p:cNvSpPr>
          <p:nvPr>
            <p:ph type="subTitle" idx="1"/>
          </p:nvPr>
        </p:nvSpPr>
        <p:spPr>
          <a:xfrm>
            <a:off x="533400" y="1905000"/>
            <a:ext cx="7696200" cy="3657600"/>
          </a:xfrm>
        </p:spPr>
        <p:txBody>
          <a:bodyPr/>
          <a:lstStyle/>
          <a:p>
            <a:pPr marL="457200" indent="-457200" algn="l">
              <a:buFont typeface="Arial" panose="020B0604020202020204" pitchFamily="34" charset="0"/>
              <a:buChar char="•"/>
            </a:pPr>
            <a:r>
              <a:rPr lang="en-US" sz="2800" b="1" dirty="0"/>
              <a:t>Budget must be complete; costs must be allowable and budgeted items must be cost-effective in relation to the proposed activities.</a:t>
            </a:r>
          </a:p>
          <a:p>
            <a:pPr marL="457200" indent="-457200" algn="l">
              <a:buFont typeface="Arial" panose="020B0604020202020204" pitchFamily="34" charset="0"/>
              <a:buChar char="•"/>
            </a:pPr>
            <a:r>
              <a:rPr lang="en-US" sz="2800" b="1" dirty="0"/>
              <a:t>Narrative must be complete for all line items, narrative must clearly detail how the applicant arrived at and calculated the budgeted amounts. Narrative must also describe why each line item is necessary for program implementation</a:t>
            </a:r>
            <a:r>
              <a:rPr lang="en-US" b="1" dirty="0"/>
              <a:t>.</a:t>
            </a:r>
          </a:p>
        </p:txBody>
      </p:sp>
      <p:sp>
        <p:nvSpPr>
          <p:cNvPr id="4" name="Footer Placeholder 3">
            <a:extLst>
              <a:ext uri="{FF2B5EF4-FFF2-40B4-BE49-F238E27FC236}">
                <a16:creationId xmlns:a16="http://schemas.microsoft.com/office/drawing/2014/main" id="{0534ED89-F55A-4A12-86A4-ED6FDB8AD18A}"/>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10</a:t>
            </a:fld>
            <a:endParaRPr lang="en-US" altLang="en-US"/>
          </a:p>
        </p:txBody>
      </p:sp>
      <p:pic>
        <p:nvPicPr>
          <p:cNvPr id="6" name="Recorded Sound">
            <a:hlinkClick r:id="" action="ppaction://media"/>
            <a:extLst>
              <a:ext uri="{FF2B5EF4-FFF2-40B4-BE49-F238E27FC236}">
                <a16:creationId xmlns:a16="http://schemas.microsoft.com/office/drawing/2014/main" id="{52443633-ED91-4975-9030-650A915426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7" name="Audio 6">
            <a:hlinkClick r:id="" action="ppaction://media"/>
            <a:extLst>
              <a:ext uri="{FF2B5EF4-FFF2-40B4-BE49-F238E27FC236}">
                <a16:creationId xmlns:a16="http://schemas.microsoft.com/office/drawing/2014/main" id="{3B72EF78-6E23-496C-843C-922A08FDA43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89306472"/>
      </p:ext>
    </p:extLst>
  </p:cSld>
  <p:clrMapOvr>
    <a:masterClrMapping/>
  </p:clrMapOvr>
  <mc:AlternateContent xmlns:mc="http://schemas.openxmlformats.org/markup-compatibility/2006" xmlns:p14="http://schemas.microsoft.com/office/powerpoint/2010/main">
    <mc:Choice Requires="p14">
      <p:transition spd="slow" p14:dur="2000" advTm="32559"/>
    </mc:Choice>
    <mc:Fallback xmlns="">
      <p:transition spd="slow" advTm="32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9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660" objId="6"/>
        <p14:stopEvt time="32559"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2D9E-3B6C-4ED8-ACF9-A79826CD82C8}"/>
              </a:ext>
            </a:extLst>
          </p:cNvPr>
          <p:cNvSpPr>
            <a:spLocks noGrp="1"/>
          </p:cNvSpPr>
          <p:nvPr>
            <p:ph type="ctrTitle"/>
          </p:nvPr>
        </p:nvSpPr>
        <p:spPr>
          <a:xfrm>
            <a:off x="685800" y="990601"/>
            <a:ext cx="7772400" cy="838199"/>
          </a:xfrm>
        </p:spPr>
        <p:txBody>
          <a:bodyPr/>
          <a:lstStyle/>
          <a:p>
            <a:r>
              <a:rPr lang="en-US" dirty="0"/>
              <a:t>Funding Information </a:t>
            </a:r>
          </a:p>
        </p:txBody>
      </p:sp>
      <p:sp>
        <p:nvSpPr>
          <p:cNvPr id="3" name="Subtitle 2">
            <a:extLst>
              <a:ext uri="{FF2B5EF4-FFF2-40B4-BE49-F238E27FC236}">
                <a16:creationId xmlns:a16="http://schemas.microsoft.com/office/drawing/2014/main" id="{9485A2AD-A0FE-430E-A181-D2D382666671}"/>
              </a:ext>
            </a:extLst>
          </p:cNvPr>
          <p:cNvSpPr>
            <a:spLocks noGrp="1"/>
          </p:cNvSpPr>
          <p:nvPr>
            <p:ph type="subTitle" idx="1"/>
          </p:nvPr>
        </p:nvSpPr>
        <p:spPr>
          <a:xfrm>
            <a:off x="609600" y="2057400"/>
            <a:ext cx="8001000" cy="3581400"/>
          </a:xfrm>
        </p:spPr>
        <p:txBody>
          <a:bodyPr/>
          <a:lstStyle/>
          <a:p>
            <a:pPr marL="457200" indent="-457200" algn="l">
              <a:buFont typeface="Arial" panose="020B0604020202020204" pitchFamily="34" charset="0"/>
              <a:buChar char="•"/>
            </a:pPr>
            <a:r>
              <a:rPr lang="en-US" b="1" dirty="0"/>
              <a:t>A total of $900,000 in state funding is available through this solicitation</a:t>
            </a:r>
          </a:p>
          <a:p>
            <a:pPr marL="457200" indent="-457200" algn="l">
              <a:buFont typeface="Arial" panose="020B0604020202020204" pitchFamily="34" charset="0"/>
              <a:buChar char="•"/>
            </a:pPr>
            <a:r>
              <a:rPr lang="en-US" b="1" dirty="0"/>
              <a:t>Minimum Award Amount: $75,000</a:t>
            </a:r>
          </a:p>
          <a:p>
            <a:pPr marL="457200" indent="-457200" algn="l">
              <a:buFont typeface="Arial" panose="020B0604020202020204" pitchFamily="34" charset="0"/>
              <a:buChar char="•"/>
            </a:pPr>
            <a:r>
              <a:rPr lang="en-US" b="1" dirty="0"/>
              <a:t>Maximum Award Amount: $150,000 </a:t>
            </a:r>
          </a:p>
          <a:p>
            <a:pPr marL="457200" indent="-457200" algn="l">
              <a:buFont typeface="Arial" panose="020B0604020202020204" pitchFamily="34" charset="0"/>
              <a:buChar char="•"/>
            </a:pPr>
            <a:r>
              <a:rPr lang="en-US" b="1" dirty="0"/>
              <a:t>Period of Performance: November 1, 2021 to June 30, 2022</a:t>
            </a:r>
          </a:p>
        </p:txBody>
      </p:sp>
      <p:sp>
        <p:nvSpPr>
          <p:cNvPr id="4" name="Footer Placeholder 3">
            <a:extLst>
              <a:ext uri="{FF2B5EF4-FFF2-40B4-BE49-F238E27FC236}">
                <a16:creationId xmlns:a16="http://schemas.microsoft.com/office/drawing/2014/main" id="{FF6D6BF3-4806-46EA-8F32-A4510B689E80}"/>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11</a:t>
            </a:fld>
            <a:endParaRPr lang="en-US" altLang="en-US"/>
          </a:p>
        </p:txBody>
      </p:sp>
      <p:pic>
        <p:nvPicPr>
          <p:cNvPr id="6" name="Recorded Sound">
            <a:hlinkClick r:id="" action="ppaction://media"/>
            <a:extLst>
              <a:ext uri="{FF2B5EF4-FFF2-40B4-BE49-F238E27FC236}">
                <a16:creationId xmlns:a16="http://schemas.microsoft.com/office/drawing/2014/main" id="{8A3824D6-CF23-455E-BF0A-D7214837D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7" name="Audio 6">
            <a:hlinkClick r:id="" action="ppaction://media"/>
            <a:extLst>
              <a:ext uri="{FF2B5EF4-FFF2-40B4-BE49-F238E27FC236}">
                <a16:creationId xmlns:a16="http://schemas.microsoft.com/office/drawing/2014/main" id="{D6354B61-FC42-4ADA-9EFB-F4A767B9351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55651691"/>
      </p:ext>
    </p:extLst>
  </p:cSld>
  <p:clrMapOvr>
    <a:masterClrMapping/>
  </p:clrMapOvr>
  <mc:AlternateContent xmlns:mc="http://schemas.openxmlformats.org/markup-compatibility/2006" xmlns:p14="http://schemas.microsoft.com/office/powerpoint/2010/main">
    <mc:Choice Requires="p14">
      <p:transition spd="slow" p14:dur="2000" advTm="29911"/>
    </mc:Choice>
    <mc:Fallback xmlns="">
      <p:transition spd="slow" advTm="29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7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30" objId="6"/>
        <p14:stopEvt time="29911"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A796-2331-4516-9DDB-465C3E17A532}"/>
              </a:ext>
            </a:extLst>
          </p:cNvPr>
          <p:cNvSpPr>
            <a:spLocks noGrp="1"/>
          </p:cNvSpPr>
          <p:nvPr>
            <p:ph type="ctrTitle"/>
          </p:nvPr>
        </p:nvSpPr>
        <p:spPr>
          <a:xfrm>
            <a:off x="228600" y="1219201"/>
            <a:ext cx="8686800" cy="838200"/>
          </a:xfrm>
        </p:spPr>
        <p:txBody>
          <a:bodyPr/>
          <a:lstStyle/>
          <a:p>
            <a:r>
              <a:rPr lang="en-US" sz="3200" dirty="0"/>
              <a:t>Anticipated Announcement and State Award Dates</a:t>
            </a:r>
          </a:p>
        </p:txBody>
      </p:sp>
      <p:sp>
        <p:nvSpPr>
          <p:cNvPr id="3" name="Subtitle 2">
            <a:extLst>
              <a:ext uri="{FF2B5EF4-FFF2-40B4-BE49-F238E27FC236}">
                <a16:creationId xmlns:a16="http://schemas.microsoft.com/office/drawing/2014/main" id="{D038BD79-A9FC-45CF-9564-5C2C47BAE564}"/>
              </a:ext>
            </a:extLst>
          </p:cNvPr>
          <p:cNvSpPr>
            <a:spLocks noGrp="1"/>
          </p:cNvSpPr>
          <p:nvPr>
            <p:ph type="subTitle" idx="1"/>
          </p:nvPr>
        </p:nvSpPr>
        <p:spPr>
          <a:xfrm rot="11052870" flipH="1" flipV="1">
            <a:off x="-914399" y="3733800"/>
            <a:ext cx="228600" cy="152400"/>
          </a:xfrm>
        </p:spPr>
        <p:txBody>
          <a:bodyPr/>
          <a:lstStyle/>
          <a:p>
            <a:endParaRPr lang="en-US" dirty="0"/>
          </a:p>
        </p:txBody>
      </p:sp>
      <p:sp>
        <p:nvSpPr>
          <p:cNvPr id="4" name="Footer Placeholder 3">
            <a:extLst>
              <a:ext uri="{FF2B5EF4-FFF2-40B4-BE49-F238E27FC236}">
                <a16:creationId xmlns:a16="http://schemas.microsoft.com/office/drawing/2014/main" id="{D4B3B7A4-65A2-45E1-80D4-F64EB7A337C9}"/>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12</a:t>
            </a:fld>
            <a:endParaRPr lang="en-US" altLang="en-US"/>
          </a:p>
        </p:txBody>
      </p:sp>
      <p:graphicFrame>
        <p:nvGraphicFramePr>
          <p:cNvPr id="5" name="Table 4">
            <a:extLst>
              <a:ext uri="{FF2B5EF4-FFF2-40B4-BE49-F238E27FC236}">
                <a16:creationId xmlns:a16="http://schemas.microsoft.com/office/drawing/2014/main" id="{ECFE1882-D4F3-45D7-B4FC-FDB2071A29A6}"/>
              </a:ext>
            </a:extLst>
          </p:cNvPr>
          <p:cNvGraphicFramePr>
            <a:graphicFrameLocks noGrp="1"/>
          </p:cNvGraphicFramePr>
          <p:nvPr>
            <p:extLst>
              <p:ext uri="{D42A27DB-BD31-4B8C-83A1-F6EECF244321}">
                <p14:modId xmlns:p14="http://schemas.microsoft.com/office/powerpoint/2010/main" val="284328569"/>
              </p:ext>
            </p:extLst>
          </p:nvPr>
        </p:nvGraphicFramePr>
        <p:xfrm>
          <a:off x="762000" y="2057401"/>
          <a:ext cx="7543800" cy="4291601"/>
        </p:xfrm>
        <a:graphic>
          <a:graphicData uri="http://schemas.openxmlformats.org/drawingml/2006/table">
            <a:tbl>
              <a:tblPr firstRow="1" firstCol="1" bandRow="1"/>
              <a:tblGrid>
                <a:gridCol w="3990715">
                  <a:extLst>
                    <a:ext uri="{9D8B030D-6E8A-4147-A177-3AD203B41FA5}">
                      <a16:colId xmlns:a16="http://schemas.microsoft.com/office/drawing/2014/main" val="3178974314"/>
                    </a:ext>
                  </a:extLst>
                </a:gridCol>
                <a:gridCol w="3553085">
                  <a:extLst>
                    <a:ext uri="{9D8B030D-6E8A-4147-A177-3AD203B41FA5}">
                      <a16:colId xmlns:a16="http://schemas.microsoft.com/office/drawing/2014/main" val="3124623125"/>
                    </a:ext>
                  </a:extLst>
                </a:gridCol>
              </a:tblGrid>
              <a:tr h="412659">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Task</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10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Date</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50471907"/>
                  </a:ext>
                </a:extLst>
              </a:tr>
              <a:tr h="412659">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NOFO posted</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June 22,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510371"/>
                  </a:ext>
                </a:extLst>
              </a:tr>
              <a:tr h="412659">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Letters of Intent due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N/A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249143"/>
                  </a:ext>
                </a:extLst>
              </a:tr>
              <a:tr h="412659">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NOFO question submission deadline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strike="sngStrike" dirty="0">
                          <a:effectLst/>
                          <a:latin typeface="Times New Roman" panose="02020603050405020304" pitchFamily="18" charset="0"/>
                          <a:ea typeface="Calibri" panose="020F0502020204030204" pitchFamily="34" charset="0"/>
                          <a:cs typeface="Times New Roman" panose="02020603050405020304" pitchFamily="18" charset="0"/>
                        </a:rPr>
                        <a:t>July 15, 2021</a:t>
                      </a:r>
                    </a:p>
                    <a:p>
                      <a:pPr marL="0" marR="0" algn="ctr">
                        <a:lnSpc>
                          <a:spcPct val="115000"/>
                        </a:lnSpc>
                        <a:spcBef>
                          <a:spcPts val="0"/>
                        </a:spcBef>
                        <a:spcAft>
                          <a:spcPts val="1000"/>
                        </a:spcAft>
                      </a:pP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July 29, 2021</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020233"/>
                  </a:ext>
                </a:extLst>
              </a:tr>
              <a:tr h="664990">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Applications due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strike="sngStrike" dirty="0">
                          <a:effectLst/>
                          <a:latin typeface="Times New Roman" panose="02020603050405020304" pitchFamily="18" charset="0"/>
                          <a:ea typeface="Calibri" panose="020F0502020204030204" pitchFamily="34" charset="0"/>
                          <a:cs typeface="Times New Roman" panose="02020603050405020304" pitchFamily="18" charset="0"/>
                        </a:rPr>
                        <a:t>July 22, 2021</a:t>
                      </a:r>
                    </a:p>
                    <a:p>
                      <a:pPr marL="0" marR="0" lvl="0" indent="0" algn="ctr" defTabSz="914400" rtl="0" eaLnBrk="1" fontAlgn="auto" latinLnBrk="0" hangingPunct="1">
                        <a:lnSpc>
                          <a:spcPct val="115000"/>
                        </a:lnSpc>
                        <a:spcBef>
                          <a:spcPts val="0"/>
                        </a:spcBef>
                        <a:spcAft>
                          <a:spcPts val="1000"/>
                        </a:spcAft>
                        <a:buClrTx/>
                        <a:buSzTx/>
                        <a:buFontTx/>
                        <a:buNone/>
                        <a:tabLst/>
                        <a:defRPr/>
                      </a:pP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August 5, 2021</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8089646"/>
                  </a:ext>
                </a:extLst>
              </a:tr>
              <a:tr h="853112">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Budget Committee review/approval of recommended designations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October 21,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932325"/>
                  </a:ext>
                </a:extLst>
              </a:tr>
              <a:tr h="412659">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Program start date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November 1,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024232"/>
                  </a:ext>
                </a:extLst>
              </a:tr>
            </a:tbl>
          </a:graphicData>
        </a:graphic>
      </p:graphicFrame>
      <p:pic>
        <p:nvPicPr>
          <p:cNvPr id="6" name="Recorded Sound">
            <a:hlinkClick r:id="" action="ppaction://media"/>
            <a:extLst>
              <a:ext uri="{FF2B5EF4-FFF2-40B4-BE49-F238E27FC236}">
                <a16:creationId xmlns:a16="http://schemas.microsoft.com/office/drawing/2014/main" id="{61F2A19D-50E3-48EC-B23C-266DB6711D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7" name="Audio 6">
            <a:hlinkClick r:id="" action="ppaction://media"/>
            <a:extLst>
              <a:ext uri="{FF2B5EF4-FFF2-40B4-BE49-F238E27FC236}">
                <a16:creationId xmlns:a16="http://schemas.microsoft.com/office/drawing/2014/main" id="{82E41F54-235A-46F6-B23F-B25B0142D0E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8403730"/>
      </p:ext>
    </p:extLst>
  </p:cSld>
  <p:clrMapOvr>
    <a:masterClrMapping/>
  </p:clrMapOvr>
  <mc:AlternateContent xmlns:mc="http://schemas.openxmlformats.org/markup-compatibility/2006" xmlns:p14="http://schemas.microsoft.com/office/powerpoint/2010/main">
    <mc:Choice Requires="p14">
      <p:transition spd="slow" p14:dur="2000" advTm="14832"/>
    </mc:Choice>
    <mc:Fallback xmlns="">
      <p:transition spd="slow" advTm="1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38" objId="6"/>
        <p14:stopEvt time="14595"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418F-5103-4958-88A1-4DE6690CB6E0}"/>
              </a:ext>
            </a:extLst>
          </p:cNvPr>
          <p:cNvSpPr>
            <a:spLocks noGrp="1"/>
          </p:cNvSpPr>
          <p:nvPr>
            <p:ph type="ctrTitle"/>
          </p:nvPr>
        </p:nvSpPr>
        <p:spPr>
          <a:xfrm>
            <a:off x="685800" y="990601"/>
            <a:ext cx="7772400" cy="914399"/>
          </a:xfrm>
        </p:spPr>
        <p:txBody>
          <a:bodyPr/>
          <a:lstStyle/>
          <a:p>
            <a:r>
              <a:rPr lang="en-US" dirty="0"/>
              <a:t>Questions</a:t>
            </a:r>
          </a:p>
        </p:txBody>
      </p:sp>
      <p:sp>
        <p:nvSpPr>
          <p:cNvPr id="3" name="Subtitle 2">
            <a:extLst>
              <a:ext uri="{FF2B5EF4-FFF2-40B4-BE49-F238E27FC236}">
                <a16:creationId xmlns:a16="http://schemas.microsoft.com/office/drawing/2014/main" id="{9F8363E4-A6D0-4C24-91BE-1FC392D2C59F}"/>
              </a:ext>
            </a:extLst>
          </p:cNvPr>
          <p:cNvSpPr>
            <a:spLocks noGrp="1"/>
          </p:cNvSpPr>
          <p:nvPr>
            <p:ph type="subTitle" idx="1"/>
          </p:nvPr>
        </p:nvSpPr>
        <p:spPr>
          <a:xfrm>
            <a:off x="762000" y="2057400"/>
            <a:ext cx="7772400" cy="3581400"/>
          </a:xfrm>
        </p:spPr>
        <p:txBody>
          <a:bodyPr/>
          <a:lstStyle/>
          <a:p>
            <a:pPr algn="l"/>
            <a:r>
              <a:rPr lang="en-US" sz="2000" b="1" dirty="0"/>
              <a:t>For questions and/or technical assistance regarding application submission, contact:</a:t>
            </a:r>
          </a:p>
          <a:p>
            <a:pPr algn="l"/>
            <a:endParaRPr lang="en-US" sz="2000" b="1" dirty="0"/>
          </a:p>
          <a:p>
            <a:pPr algn="l"/>
            <a:r>
              <a:rPr lang="en-US" sz="2000" b="1" dirty="0"/>
              <a:t>Lajuana Murphy</a:t>
            </a:r>
          </a:p>
          <a:p>
            <a:pPr algn="l"/>
            <a:r>
              <a:rPr lang="en-US" sz="2000" b="1" dirty="0"/>
              <a:t>Criminal Justice Specialist II</a:t>
            </a:r>
          </a:p>
          <a:p>
            <a:pPr algn="l"/>
            <a:r>
              <a:rPr lang="en-US" sz="2000" b="1" dirty="0"/>
              <a:t>Illinois Criminal Justice Information Authority</a:t>
            </a:r>
          </a:p>
          <a:p>
            <a:pPr algn="l"/>
            <a:r>
              <a:rPr lang="en-US" sz="2000" b="1" dirty="0"/>
              <a:t>300 W. Adams, Suite 200</a:t>
            </a:r>
          </a:p>
          <a:p>
            <a:pPr algn="l"/>
            <a:r>
              <a:rPr lang="en-US" sz="2000" b="1" dirty="0"/>
              <a:t>Chicago, Illinois 60606</a:t>
            </a:r>
          </a:p>
          <a:p>
            <a:pPr algn="l"/>
            <a:r>
              <a:rPr lang="en-US" sz="2000" b="1"/>
              <a:t>CJA.CLEDPNOFO@Illinois.gov</a:t>
            </a:r>
            <a:endParaRPr lang="en-US" dirty="0"/>
          </a:p>
        </p:txBody>
      </p:sp>
      <p:sp>
        <p:nvSpPr>
          <p:cNvPr id="4" name="Footer Placeholder 3">
            <a:extLst>
              <a:ext uri="{FF2B5EF4-FFF2-40B4-BE49-F238E27FC236}">
                <a16:creationId xmlns:a16="http://schemas.microsoft.com/office/drawing/2014/main" id="{549B3116-A7DB-4EB1-9ECB-9019C2457961}"/>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13</a:t>
            </a:fld>
            <a:endParaRPr lang="en-US" altLang="en-US"/>
          </a:p>
        </p:txBody>
      </p:sp>
      <p:pic>
        <p:nvPicPr>
          <p:cNvPr id="5" name="Recorded Sound">
            <a:hlinkClick r:id="" action="ppaction://media"/>
            <a:extLst>
              <a:ext uri="{FF2B5EF4-FFF2-40B4-BE49-F238E27FC236}">
                <a16:creationId xmlns:a16="http://schemas.microsoft.com/office/drawing/2014/main" id="{14A83F3B-206A-4F80-A86F-397CD4415F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6" name="Audio 5">
            <a:hlinkClick r:id="" action="ppaction://media"/>
            <a:extLst>
              <a:ext uri="{FF2B5EF4-FFF2-40B4-BE49-F238E27FC236}">
                <a16:creationId xmlns:a16="http://schemas.microsoft.com/office/drawing/2014/main" id="{C0BCE143-C4A0-4CC9-AB40-137C9F669C1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66430550"/>
      </p:ext>
    </p:extLst>
  </p:cSld>
  <p:clrMapOvr>
    <a:masterClrMapping/>
  </p:clrMapOvr>
  <mc:AlternateContent xmlns:mc="http://schemas.openxmlformats.org/markup-compatibility/2006" xmlns:p14="http://schemas.microsoft.com/office/powerpoint/2010/main">
    <mc:Choice Requires="p14">
      <p:transition spd="slow" p14:dur="2000" advTm="20051"/>
    </mc:Choice>
    <mc:Fallback xmlns="">
      <p:transition spd="slow" advTm="2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9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89" objId="5"/>
        <p14:stopEvt time="2753" objId="5"/>
        <p14:playEvt time="2754" objId="5"/>
        <p14:stopEvt time="19765"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E638-877F-47CC-9A9C-FF91A5F3E2F5}"/>
              </a:ext>
            </a:extLst>
          </p:cNvPr>
          <p:cNvSpPr>
            <a:spLocks noGrp="1"/>
          </p:cNvSpPr>
          <p:nvPr>
            <p:ph type="ctrTitle"/>
          </p:nvPr>
        </p:nvSpPr>
        <p:spPr>
          <a:xfrm>
            <a:off x="342898" y="1219200"/>
            <a:ext cx="8267702" cy="4495800"/>
          </a:xfrm>
        </p:spPr>
        <p:txBody>
          <a:bodyPr/>
          <a:lstStyle/>
          <a:p>
            <a:r>
              <a:rPr lang="en-US" sz="3200" b="1" dirty="0"/>
              <a:t>Uniform Notice for Funding Opportunity</a:t>
            </a:r>
            <a:br>
              <a:rPr lang="en-US" sz="3200" b="1" dirty="0"/>
            </a:br>
            <a:r>
              <a:rPr lang="en-US" sz="3200" b="1" dirty="0">
                <a:solidFill>
                  <a:srgbClr val="FF0000"/>
                </a:solidFill>
              </a:rPr>
              <a:t>(Updated Legislation) </a:t>
            </a:r>
            <a:br>
              <a:rPr lang="en-US" sz="3600" b="1" dirty="0"/>
            </a:br>
            <a:r>
              <a:rPr lang="en-US" sz="3600" b="1" dirty="0"/>
              <a:t> </a:t>
            </a:r>
            <a:br>
              <a:rPr lang="en-US" dirty="0"/>
            </a:br>
            <a:r>
              <a:rPr lang="en-US" sz="2800" dirty="0"/>
              <a:t>Community-Law Enforcement </a:t>
            </a:r>
            <a:r>
              <a:rPr lang="en-US" sz="2800" dirty="0">
                <a:solidFill>
                  <a:srgbClr val="FF0000"/>
                </a:solidFill>
              </a:rPr>
              <a:t>and Other First Responder </a:t>
            </a:r>
            <a:r>
              <a:rPr lang="en-US" sz="2800" dirty="0"/>
              <a:t>Partnership for Deflection &amp; </a:t>
            </a:r>
            <a:br>
              <a:rPr lang="en-US" sz="2800" dirty="0"/>
            </a:br>
            <a:r>
              <a:rPr lang="en-US" sz="2800" dirty="0"/>
              <a:t>Substance Use Disorder Treatment Act </a:t>
            </a:r>
            <a:br>
              <a:rPr lang="en-US" dirty="0"/>
            </a:br>
            <a:endParaRPr lang="en-US" dirty="0"/>
          </a:p>
        </p:txBody>
      </p:sp>
      <p:sp>
        <p:nvSpPr>
          <p:cNvPr id="3" name="Subtitle 2">
            <a:extLst>
              <a:ext uri="{FF2B5EF4-FFF2-40B4-BE49-F238E27FC236}">
                <a16:creationId xmlns:a16="http://schemas.microsoft.com/office/drawing/2014/main" id="{7B2484B7-80A3-4F63-89A5-9EE78167CB9B}"/>
              </a:ext>
            </a:extLst>
          </p:cNvPr>
          <p:cNvSpPr>
            <a:spLocks noGrp="1"/>
          </p:cNvSpPr>
          <p:nvPr>
            <p:ph type="subTitle" idx="1"/>
          </p:nvPr>
        </p:nvSpPr>
        <p:spPr>
          <a:xfrm flipV="1">
            <a:off x="9601200" y="6061753"/>
            <a:ext cx="2171703" cy="304800"/>
          </a:xfrm>
        </p:spPr>
        <p:txBody>
          <a:bodyPr/>
          <a:lstStyle/>
          <a:p>
            <a:endParaRPr lang="en-US" dirty="0"/>
          </a:p>
        </p:txBody>
      </p:sp>
      <p:sp>
        <p:nvSpPr>
          <p:cNvPr id="4" name="Footer Placeholder 3">
            <a:extLst>
              <a:ext uri="{FF2B5EF4-FFF2-40B4-BE49-F238E27FC236}">
                <a16:creationId xmlns:a16="http://schemas.microsoft.com/office/drawing/2014/main" id="{53B7599F-49F1-44A3-8875-EFC0345C5A7C}"/>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2</a:t>
            </a:fld>
            <a:endParaRPr lang="en-US" altLang="en-US"/>
          </a:p>
        </p:txBody>
      </p:sp>
      <p:pic>
        <p:nvPicPr>
          <p:cNvPr id="6" name="Recorded Sound">
            <a:hlinkClick r:id="" action="ppaction://media"/>
            <a:extLst>
              <a:ext uri="{FF2B5EF4-FFF2-40B4-BE49-F238E27FC236}">
                <a16:creationId xmlns:a16="http://schemas.microsoft.com/office/drawing/2014/main" id="{F1720546-8A93-4C07-AFE0-4CC0F31432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819400"/>
            <a:ext cx="406400" cy="406400"/>
          </a:xfrm>
          <a:prstGeom prst="rect">
            <a:avLst/>
          </a:prstGeom>
        </p:spPr>
      </p:pic>
      <p:pic>
        <p:nvPicPr>
          <p:cNvPr id="9" name="Audio 8">
            <a:hlinkClick r:id="" action="ppaction://media"/>
            <a:extLst>
              <a:ext uri="{FF2B5EF4-FFF2-40B4-BE49-F238E27FC236}">
                <a16:creationId xmlns:a16="http://schemas.microsoft.com/office/drawing/2014/main" id="{90221B5F-5506-4663-A396-E1D5D72FDA3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99137431"/>
      </p:ext>
    </p:extLst>
  </p:cSld>
  <p:clrMapOvr>
    <a:masterClrMapping/>
  </p:clrMapOvr>
  <mc:AlternateContent xmlns:mc="http://schemas.openxmlformats.org/markup-compatibility/2006" xmlns:p14="http://schemas.microsoft.com/office/powerpoint/2010/main">
    <mc:Choice Requires="p14">
      <p:transition spd="slow" p14:dur="2000" advTm="35408"/>
    </mc:Choice>
    <mc:Fallback xmlns="">
      <p:transition spd="slow" advTm="3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8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678" objId="6"/>
        <p14:stopEvt time="35408"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657600"/>
            <a:ext cx="7772400" cy="2438400"/>
          </a:xfrm>
        </p:spPr>
        <p:txBody>
          <a:bodyPr/>
          <a:lstStyle/>
          <a:p>
            <a:pPr algn="l"/>
            <a:r>
              <a:rPr lang="en-US" sz="18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Other first responders’ and other medical services providers that are public units of governments such as EMT, fire departments can apply for these funds.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A training component was added. Law enforcement/other first responders can use these fund for training in deflection, medication assisted treatment and </a:t>
            </a:r>
            <a:r>
              <a:rPr lang="en-US" sz="1800" b="1" dirty="0" err="1">
                <a:latin typeface="Times New Roman" panose="02020603050405020304" pitchFamily="18" charset="0"/>
                <a:cs typeface="Times New Roman" panose="02020603050405020304" pitchFamily="18" charset="0"/>
              </a:rPr>
              <a:t>crimogenics</a:t>
            </a:r>
            <a:r>
              <a:rPr lang="en-US" sz="1800" b="1" dirty="0">
                <a:latin typeface="Times New Roman" panose="02020603050405020304" pitchFamily="18" charset="0"/>
                <a:cs typeface="Times New Roman" panose="02020603050405020304" pitchFamily="18" charset="0"/>
              </a:rPr>
              <a:t>,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Up to 10% of the funds can be used on activities related to knowledge dissemination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Funding must now be prioritized for communities that have been impacted by the war on drugs, communities that have police/community relation issues and to communities that have a disproportionate lack of access to mental health and drug treatment.</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Naxalone</a:t>
            </a:r>
            <a:r>
              <a:rPr lang="en-US" sz="1800" b="1" dirty="0">
                <a:latin typeface="Times New Roman" panose="02020603050405020304" pitchFamily="18" charset="0"/>
                <a:cs typeface="Times New Roman" panose="02020603050405020304" pitchFamily="18" charset="0"/>
              </a:rPr>
              <a:t> and related supplies is allowed</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Treatment to prevent gaps in service delivery is allowed </a:t>
            </a:r>
            <a:br>
              <a:rPr lang="en-US" sz="2000"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04800" y="609600"/>
            <a:ext cx="9067800" cy="1295400"/>
          </a:xfrm>
        </p:spPr>
        <p:txBody>
          <a:bodyPr/>
          <a:lstStyle/>
          <a:p>
            <a:pPr algn="l"/>
            <a:r>
              <a:rPr lang="en-US" sz="1200" dirty="0"/>
              <a:t>. </a:t>
            </a:r>
          </a:p>
          <a:p>
            <a:endParaRPr lang="en-US" sz="1100" dirty="0">
              <a:latin typeface="Times New Roman" panose="02020603050405020304" pitchFamily="18" charset="0"/>
              <a:cs typeface="Times New Roman" panose="02020603050405020304" pitchFamily="18" charset="0"/>
            </a:endParaRPr>
          </a:p>
          <a:p>
            <a:r>
              <a:rPr lang="en-US" b="1" dirty="0"/>
              <a:t>Key changes to the original legislation </a:t>
            </a:r>
          </a:p>
        </p:txBody>
      </p:sp>
      <p:sp>
        <p:nvSpPr>
          <p:cNvPr id="4" name="Footer Placeholder 3"/>
          <p:cNvSpPr>
            <a:spLocks noGrp="1"/>
          </p:cNvSpPr>
          <p:nvPr>
            <p:ph type="ftr" sz="quarter" idx="10"/>
          </p:nvPr>
        </p:nvSpPr>
        <p:spPr/>
        <p:txBody>
          <a:bodyPr/>
          <a:lstStyle/>
          <a:p>
            <a:fld id="{20D0EAAA-6D7F-4571-B92A-95FFA4AEE662}" type="datetime1">
              <a:rPr lang="en-US" altLang="en-US" smtClean="0">
                <a:solidFill>
                  <a:srgbClr val="EEECE1"/>
                </a:solidFill>
              </a:rPr>
              <a:pPr/>
              <a:t>7/19/2021</a:t>
            </a:fld>
            <a:r>
              <a:rPr lang="en-US" altLang="en-US" dirty="0">
                <a:solidFill>
                  <a:srgbClr val="EEECE1"/>
                </a:solidFill>
              </a:rPr>
              <a:t> | Illinois Criminal Justice Information Authority | </a:t>
            </a:r>
            <a:fld id="{3B6D76FF-2A9D-4BE0-8245-E720E9B0AE4A}" type="slidenum">
              <a:rPr lang="en-US" altLang="en-US" smtClean="0">
                <a:solidFill>
                  <a:srgbClr val="EEECE1"/>
                </a:solidFill>
              </a:rPr>
              <a:pPr/>
              <a:t>3</a:t>
            </a:fld>
            <a:endParaRPr lang="en-US" altLang="en-US" dirty="0">
              <a:solidFill>
                <a:srgbClr val="EEECE1"/>
              </a:solidFill>
            </a:endParaRPr>
          </a:p>
        </p:txBody>
      </p:sp>
      <p:pic>
        <p:nvPicPr>
          <p:cNvPr id="8" name="Recorded Sound">
            <a:hlinkClick r:id="" action="ppaction://media"/>
            <a:extLst>
              <a:ext uri="{FF2B5EF4-FFF2-40B4-BE49-F238E27FC236}">
                <a16:creationId xmlns:a16="http://schemas.microsoft.com/office/drawing/2014/main" id="{F56E1C44-1B8F-419E-B517-58F53EB4EF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9" name="Audio 8">
            <a:hlinkClick r:id="" action="ppaction://media"/>
            <a:extLst>
              <a:ext uri="{FF2B5EF4-FFF2-40B4-BE49-F238E27FC236}">
                <a16:creationId xmlns:a16="http://schemas.microsoft.com/office/drawing/2014/main" id="{499488DE-9204-46D9-906D-56BC0854BC9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0627583"/>
      </p:ext>
    </p:extLst>
  </p:cSld>
  <p:clrMapOvr>
    <a:masterClrMapping/>
  </p:clrMapOvr>
  <mc:AlternateContent xmlns:mc="http://schemas.openxmlformats.org/markup-compatibility/2006" xmlns:p14="http://schemas.microsoft.com/office/powerpoint/2010/main">
    <mc:Choice Requires="p14">
      <p:transition spd="slow" p14:dur="2000" advTm="53488"/>
    </mc:Choice>
    <mc:Fallback xmlns="">
      <p:transition spd="slow" advTm="5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011" objId="8"/>
        <p14:stopEvt time="53488"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DE5D9-8D01-4A1E-AC73-FA737A76578E}"/>
              </a:ext>
            </a:extLst>
          </p:cNvPr>
          <p:cNvSpPr>
            <a:spLocks noGrp="1"/>
          </p:cNvSpPr>
          <p:nvPr>
            <p:ph type="ctrTitle"/>
          </p:nvPr>
        </p:nvSpPr>
        <p:spPr>
          <a:xfrm>
            <a:off x="533400" y="914400"/>
            <a:ext cx="7772400" cy="762000"/>
          </a:xfrm>
        </p:spPr>
        <p:txBody>
          <a:bodyPr/>
          <a:lstStyle/>
          <a:p>
            <a:r>
              <a:rPr lang="en-US" b="1" dirty="0"/>
              <a:t>Deflection Models</a:t>
            </a:r>
            <a:br>
              <a:rPr lang="en-US" b="1" dirty="0"/>
            </a:br>
            <a:r>
              <a:rPr lang="en-US" sz="1600" b="1" dirty="0"/>
              <a:t>Deflection programs may include, but are not limited to, the following</a:t>
            </a:r>
          </a:p>
        </p:txBody>
      </p:sp>
      <p:sp>
        <p:nvSpPr>
          <p:cNvPr id="3" name="Subtitle 2">
            <a:extLst>
              <a:ext uri="{FF2B5EF4-FFF2-40B4-BE49-F238E27FC236}">
                <a16:creationId xmlns:a16="http://schemas.microsoft.com/office/drawing/2014/main" id="{536E88AE-AFA9-41C3-A053-28EFF2636A7B}"/>
              </a:ext>
            </a:extLst>
          </p:cNvPr>
          <p:cNvSpPr>
            <a:spLocks noGrp="1"/>
          </p:cNvSpPr>
          <p:nvPr>
            <p:ph type="subTitle" idx="1"/>
          </p:nvPr>
        </p:nvSpPr>
        <p:spPr>
          <a:xfrm>
            <a:off x="762000" y="2286000"/>
            <a:ext cx="7772400" cy="3124200"/>
          </a:xfrm>
        </p:spPr>
        <p:txBody>
          <a:bodyPr/>
          <a:lstStyle/>
          <a:p>
            <a:pPr algn="l"/>
            <a:endParaRPr lang="en-US" sz="1200" dirty="0"/>
          </a:p>
          <a:p>
            <a:pPr algn="l"/>
            <a:r>
              <a:rPr lang="en-US" sz="2400" dirty="0"/>
              <a:t>.</a:t>
            </a:r>
          </a:p>
        </p:txBody>
      </p:sp>
      <p:sp>
        <p:nvSpPr>
          <p:cNvPr id="4" name="Footer Placeholder 3">
            <a:extLst>
              <a:ext uri="{FF2B5EF4-FFF2-40B4-BE49-F238E27FC236}">
                <a16:creationId xmlns:a16="http://schemas.microsoft.com/office/drawing/2014/main" id="{D1D4963F-E98D-4057-88FA-4AE5122EC621}"/>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4</a:t>
            </a:fld>
            <a:endParaRPr lang="en-US" altLang="en-US"/>
          </a:p>
        </p:txBody>
      </p:sp>
      <p:sp>
        <p:nvSpPr>
          <p:cNvPr id="5" name="Rectangle 4">
            <a:extLst>
              <a:ext uri="{FF2B5EF4-FFF2-40B4-BE49-F238E27FC236}">
                <a16:creationId xmlns:a16="http://schemas.microsoft.com/office/drawing/2014/main" id="{0A261011-550C-4529-B228-09CFC2246510}"/>
              </a:ext>
            </a:extLst>
          </p:cNvPr>
          <p:cNvSpPr/>
          <p:nvPr/>
        </p:nvSpPr>
        <p:spPr>
          <a:xfrm>
            <a:off x="304800" y="1828800"/>
            <a:ext cx="8229600" cy="4247317"/>
          </a:xfrm>
          <a:prstGeom prst="rect">
            <a:avLst/>
          </a:prstGeom>
        </p:spPr>
        <p:txBody>
          <a:bodyPr wrap="square">
            <a:spAutoFit/>
          </a:bodyPr>
          <a:lstStyle/>
          <a:p>
            <a:r>
              <a:rPr lang="en-US" dirty="0"/>
              <a:t>(1) a post-overdose deflection response initiated by a peace officer or law enforcement agency or other first responder subsequent to emergency administration of medication to reverse an overdose, or in cases of severe substance use disorder with acute risk for overdose;</a:t>
            </a:r>
          </a:p>
          <a:p>
            <a:r>
              <a:rPr lang="en-US" dirty="0"/>
              <a:t>(2) a self-referral deflection response initiated by an individual by contacting a peace officer or law enforcement agency or other first responder in the acknowledgment of their substance use or disorder;</a:t>
            </a:r>
          </a:p>
          <a:p>
            <a:r>
              <a:rPr lang="en-US" dirty="0"/>
              <a:t>(3) an active outreach deflection response initiated by a peace officer or law enforcement agency or other first responder as a result of proactive identification of persons thought likely to have a substance use disorder;</a:t>
            </a:r>
          </a:p>
          <a:p>
            <a:r>
              <a:rPr lang="en-US" dirty="0"/>
              <a:t>(4) an officer or other first responder prevention deflection response initiated by a peace officer or law enforcement agency in response to a community call when no criminal charges are present; and</a:t>
            </a:r>
          </a:p>
          <a:p>
            <a:r>
              <a:rPr lang="en-US" dirty="0"/>
              <a:t>(5) an officer intervention deflection response when criminal charges are present but held in abeyance pending engagement with treatment.</a:t>
            </a:r>
          </a:p>
        </p:txBody>
      </p:sp>
      <p:pic>
        <p:nvPicPr>
          <p:cNvPr id="7" name="Recorded Sound">
            <a:hlinkClick r:id="" action="ppaction://media"/>
            <a:extLst>
              <a:ext uri="{FF2B5EF4-FFF2-40B4-BE49-F238E27FC236}">
                <a16:creationId xmlns:a16="http://schemas.microsoft.com/office/drawing/2014/main" id="{0D1D7D8F-FB8B-43EB-820E-0F3348B97D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9" name="Audio 8">
            <a:hlinkClick r:id="" action="ppaction://media"/>
            <a:extLst>
              <a:ext uri="{FF2B5EF4-FFF2-40B4-BE49-F238E27FC236}">
                <a16:creationId xmlns:a16="http://schemas.microsoft.com/office/drawing/2014/main" id="{C7EA5FCB-C73F-4691-AA0A-73F9636211E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74646351"/>
      </p:ext>
    </p:extLst>
  </p:cSld>
  <p:clrMapOvr>
    <a:masterClrMapping/>
  </p:clrMapOvr>
  <mc:AlternateContent xmlns:mc="http://schemas.openxmlformats.org/markup-compatibility/2006" xmlns:p14="http://schemas.microsoft.com/office/powerpoint/2010/main">
    <mc:Choice Requires="p14">
      <p:transition spd="slow" p14:dur="2000" advTm="110961"/>
    </mc:Choice>
    <mc:Fallback xmlns="">
      <p:transition spd="slow" advTm="110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7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667" objId="7"/>
        <p14:stopEvt time="108557"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85801"/>
            <a:ext cx="8763000" cy="990599"/>
          </a:xfrm>
        </p:spPr>
        <p:txBody>
          <a:bodyPr/>
          <a:lstStyle/>
          <a:p>
            <a:r>
              <a:rPr lang="en-US" sz="3600" dirty="0">
                <a:latin typeface="Times New Roman" panose="02020603050405020304" pitchFamily="18" charset="0"/>
                <a:cs typeface="Times New Roman" panose="02020603050405020304" pitchFamily="18" charset="0"/>
              </a:rPr>
              <a:t>Allowable Activities </a:t>
            </a:r>
          </a:p>
        </p:txBody>
      </p:sp>
      <p:sp>
        <p:nvSpPr>
          <p:cNvPr id="3" name="Subtitle 2"/>
          <p:cNvSpPr>
            <a:spLocks noGrp="1"/>
          </p:cNvSpPr>
          <p:nvPr>
            <p:ph type="subTitle" idx="1"/>
          </p:nvPr>
        </p:nvSpPr>
        <p:spPr>
          <a:xfrm>
            <a:off x="381000" y="1981200"/>
            <a:ext cx="8534400" cy="4114800"/>
          </a:xfrm>
        </p:spPr>
        <p:txBody>
          <a:bodyPr/>
          <a:lstStyle/>
          <a:p>
            <a:pPr algn="l"/>
            <a:r>
              <a:rPr lang="en-US" sz="2000" dirty="0"/>
              <a:t> </a:t>
            </a:r>
          </a:p>
          <a:p>
            <a:pPr marL="457200" indent="-45720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Planning Activities as outlines in Appendix I</a:t>
            </a:r>
          </a:p>
          <a:p>
            <a:pPr marL="457200" indent="-45720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Activities related to program administration, coordination, or management, including, but</a:t>
            </a:r>
          </a:p>
          <a:p>
            <a:pPr algn="l"/>
            <a:r>
              <a:rPr lang="en-US" sz="1400" dirty="0">
                <a:latin typeface="Times New Roman" panose="02020603050405020304" pitchFamily="18" charset="0"/>
                <a:cs typeface="Times New Roman" panose="02020603050405020304" pitchFamily="18" charset="0"/>
              </a:rPr>
              <a:t>           not limited to, the development of collaborative partnerships with licensed treatment</a:t>
            </a:r>
          </a:p>
          <a:p>
            <a:pPr algn="l"/>
            <a:r>
              <a:rPr lang="en-US" sz="1400" dirty="0">
                <a:latin typeface="Times New Roman" panose="02020603050405020304" pitchFamily="18" charset="0"/>
                <a:cs typeface="Times New Roman" panose="02020603050405020304" pitchFamily="18" charset="0"/>
              </a:rPr>
              <a:t>           providers and community members or organizations.</a:t>
            </a:r>
          </a:p>
          <a:p>
            <a:pPr marL="457200" indent="-45720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Case management including case management provided prior to assessment, diagnosis,</a:t>
            </a:r>
          </a:p>
          <a:p>
            <a:pPr algn="l"/>
            <a:r>
              <a:rPr lang="en-US" sz="1400" dirty="0">
                <a:latin typeface="Times New Roman" panose="02020603050405020304" pitchFamily="18" charset="0"/>
                <a:cs typeface="Times New Roman" panose="02020603050405020304" pitchFamily="18" charset="0"/>
              </a:rPr>
              <a:t>           and engagement in treatment, as well as assistance navigating and gaining access to</a:t>
            </a:r>
          </a:p>
          <a:p>
            <a:pPr algn="l"/>
            <a:r>
              <a:rPr lang="en-US" sz="1400" dirty="0">
                <a:latin typeface="Times New Roman" panose="02020603050405020304" pitchFamily="18" charset="0"/>
                <a:cs typeface="Times New Roman" panose="02020603050405020304" pitchFamily="18" charset="0"/>
              </a:rPr>
              <a:t>           various treatment modalities and support services.</a:t>
            </a:r>
          </a:p>
          <a:p>
            <a:pPr marL="457200" indent="-457200" algn="l">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Peer recovery or recovery support services that include the perspectives of persons with</a:t>
            </a:r>
          </a:p>
          <a:p>
            <a:pPr algn="l"/>
            <a:r>
              <a:rPr lang="en-US" sz="1400" dirty="0">
                <a:latin typeface="Times New Roman" panose="02020603050405020304" pitchFamily="18" charset="0"/>
                <a:cs typeface="Times New Roman" panose="02020603050405020304" pitchFamily="18" charset="0"/>
              </a:rPr>
              <a:t>          the experience of recovering from a substance use disorder, either personally or as family</a:t>
            </a:r>
          </a:p>
          <a:p>
            <a:pPr algn="l"/>
            <a:r>
              <a:rPr lang="en-US" sz="1400" dirty="0">
                <a:latin typeface="Times New Roman" panose="02020603050405020304" pitchFamily="18" charset="0"/>
                <a:cs typeface="Times New Roman" panose="02020603050405020304" pitchFamily="18" charset="0"/>
              </a:rPr>
              <a:t>          members. Specific linkage agreements with recovery support services or self-help entities</a:t>
            </a:r>
          </a:p>
          <a:p>
            <a:pPr algn="l"/>
            <a:r>
              <a:rPr lang="en-US" sz="1400" dirty="0">
                <a:latin typeface="Times New Roman" panose="02020603050405020304" pitchFamily="18" charset="0"/>
                <a:cs typeface="Times New Roman" panose="02020603050405020304" pitchFamily="18" charset="0"/>
              </a:rPr>
              <a:t>          may be a requirement of program services protocols; however, the individual should have</a:t>
            </a:r>
          </a:p>
          <a:p>
            <a:pPr algn="l"/>
            <a:r>
              <a:rPr lang="en-US" sz="1400" dirty="0">
                <a:latin typeface="Times New Roman" panose="02020603050405020304" pitchFamily="18" charset="0"/>
                <a:cs typeface="Times New Roman" panose="02020603050405020304" pitchFamily="18" charset="0"/>
              </a:rPr>
              <a:t>          a choice of preferred re</a:t>
            </a:r>
            <a:r>
              <a:rPr lang="en-US" sz="1600" dirty="0">
                <a:latin typeface="Times New Roman" panose="02020603050405020304" pitchFamily="18" charset="0"/>
                <a:cs typeface="Times New Roman" panose="02020603050405020304" pitchFamily="18" charset="0"/>
              </a:rPr>
              <a:t>covery support services or self-help entities. </a:t>
            </a:r>
            <a:endParaRPr lang="en-US" sz="24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fld id="{20D0EAAA-6D7F-4571-B92A-95FFA4AEE662}" type="datetime1">
              <a:rPr lang="en-US" altLang="en-US" smtClean="0">
                <a:solidFill>
                  <a:srgbClr val="EEECE1"/>
                </a:solidFill>
              </a:rPr>
              <a:pPr/>
              <a:t>7/19/2021</a:t>
            </a:fld>
            <a:r>
              <a:rPr lang="en-US" altLang="en-US">
                <a:solidFill>
                  <a:srgbClr val="EEECE1"/>
                </a:solidFill>
              </a:rPr>
              <a:t> | Illinois Criminal Justice Information Authority | </a:t>
            </a:r>
            <a:fld id="{3B6D76FF-2A9D-4BE0-8245-E720E9B0AE4A}" type="slidenum">
              <a:rPr lang="en-US" altLang="en-US" smtClean="0">
                <a:solidFill>
                  <a:srgbClr val="EEECE1"/>
                </a:solidFill>
              </a:rPr>
              <a:pPr/>
              <a:t>5</a:t>
            </a:fld>
            <a:endParaRPr lang="en-US" altLang="en-US">
              <a:solidFill>
                <a:srgbClr val="EEECE1"/>
              </a:solidFill>
            </a:endParaRPr>
          </a:p>
        </p:txBody>
      </p:sp>
      <p:pic>
        <p:nvPicPr>
          <p:cNvPr id="7" name="Recorded Sound">
            <a:hlinkClick r:id="" action="ppaction://media"/>
            <a:extLst>
              <a:ext uri="{FF2B5EF4-FFF2-40B4-BE49-F238E27FC236}">
                <a16:creationId xmlns:a16="http://schemas.microsoft.com/office/drawing/2014/main" id="{15AB9F9B-F5BC-42E8-A72A-DF06110E2F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8" name="Audio 7">
            <a:hlinkClick r:id="" action="ppaction://media"/>
            <a:extLst>
              <a:ext uri="{FF2B5EF4-FFF2-40B4-BE49-F238E27FC236}">
                <a16:creationId xmlns:a16="http://schemas.microsoft.com/office/drawing/2014/main" id="{B3F4087A-FE37-4516-93F3-FA964716C90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43351688"/>
      </p:ext>
    </p:extLst>
  </p:cSld>
  <p:clrMapOvr>
    <a:masterClrMapping/>
  </p:clrMapOvr>
  <mc:AlternateContent xmlns:mc="http://schemas.openxmlformats.org/markup-compatibility/2006" xmlns:p14="http://schemas.microsoft.com/office/powerpoint/2010/main">
    <mc:Choice Requires="p14">
      <p:transition spd="slow" p14:dur="2000" advTm="33862"/>
    </mc:Choice>
    <mc:Fallback xmlns="">
      <p:transition spd="slow" advTm="33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047" objId="7"/>
        <p14:stopEvt time="33254"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44B4E-C0FB-42A1-A70A-0A7B4BEA89D1}"/>
              </a:ext>
            </a:extLst>
          </p:cNvPr>
          <p:cNvSpPr>
            <a:spLocks noGrp="1"/>
          </p:cNvSpPr>
          <p:nvPr>
            <p:ph type="ctrTitle"/>
          </p:nvPr>
        </p:nvSpPr>
        <p:spPr>
          <a:xfrm>
            <a:off x="381000" y="990601"/>
            <a:ext cx="7772400" cy="914400"/>
          </a:xfrm>
        </p:spPr>
        <p:txBody>
          <a:bodyPr/>
          <a:lstStyle/>
          <a:p>
            <a:r>
              <a:rPr lang="en-US" dirty="0"/>
              <a:t> </a:t>
            </a:r>
          </a:p>
        </p:txBody>
      </p:sp>
      <p:sp>
        <p:nvSpPr>
          <p:cNvPr id="3" name="Subtitle 2">
            <a:extLst>
              <a:ext uri="{FF2B5EF4-FFF2-40B4-BE49-F238E27FC236}">
                <a16:creationId xmlns:a16="http://schemas.microsoft.com/office/drawing/2014/main" id="{1024B02B-885F-402C-92EB-78480649882B}"/>
              </a:ext>
            </a:extLst>
          </p:cNvPr>
          <p:cNvSpPr>
            <a:spLocks noGrp="1"/>
          </p:cNvSpPr>
          <p:nvPr>
            <p:ph type="subTitle" idx="1"/>
          </p:nvPr>
        </p:nvSpPr>
        <p:spPr>
          <a:xfrm>
            <a:off x="381000" y="990601"/>
            <a:ext cx="8610600" cy="761999"/>
          </a:xfrm>
        </p:spPr>
        <p:txBody>
          <a:bodyPr/>
          <a:lstStyle/>
          <a:p>
            <a:r>
              <a:rPr lang="en-US" dirty="0"/>
              <a:t>Allowable Activities </a:t>
            </a:r>
            <a:r>
              <a:rPr lang="en-US" dirty="0" err="1"/>
              <a:t>Con’t</a:t>
            </a:r>
            <a:endParaRPr lang="en-US" dirty="0"/>
          </a:p>
        </p:txBody>
      </p:sp>
      <p:sp>
        <p:nvSpPr>
          <p:cNvPr id="4" name="Footer Placeholder 3">
            <a:extLst>
              <a:ext uri="{FF2B5EF4-FFF2-40B4-BE49-F238E27FC236}">
                <a16:creationId xmlns:a16="http://schemas.microsoft.com/office/drawing/2014/main" id="{15701B27-9086-4C85-9F04-F88C2E6D09FD}"/>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6</a:t>
            </a:fld>
            <a:endParaRPr lang="en-US" altLang="en-US"/>
          </a:p>
        </p:txBody>
      </p:sp>
      <p:sp>
        <p:nvSpPr>
          <p:cNvPr id="5" name="Rectangle 4">
            <a:extLst>
              <a:ext uri="{FF2B5EF4-FFF2-40B4-BE49-F238E27FC236}">
                <a16:creationId xmlns:a16="http://schemas.microsoft.com/office/drawing/2014/main" id="{3A9E4597-0974-48DF-BA53-E95D24652712}"/>
              </a:ext>
            </a:extLst>
          </p:cNvPr>
          <p:cNvSpPr/>
          <p:nvPr/>
        </p:nvSpPr>
        <p:spPr>
          <a:xfrm>
            <a:off x="304800" y="1914883"/>
            <a:ext cx="8763000" cy="4247317"/>
          </a:xfrm>
          <a:prstGeom prst="rect">
            <a:avLst/>
          </a:prstGeom>
        </p:spPr>
        <p:txBody>
          <a:bodyPr wrap="square">
            <a:spAutoFit/>
          </a:bodyPr>
          <a:lstStyle/>
          <a:p>
            <a:pPr marL="285750" indent="-285750">
              <a:buFont typeface="Arial" panose="020B0604020202020204" pitchFamily="34" charset="0"/>
              <a:buChar char="•"/>
            </a:pPr>
            <a:r>
              <a:rPr lang="en-US" b="1" dirty="0"/>
              <a:t>Transportation to a licensed treatment provider or other program partner location.</a:t>
            </a:r>
          </a:p>
          <a:p>
            <a:r>
              <a:rPr lang="en-US" b="1" dirty="0"/>
              <a:t>•    Program evaluation activities.</a:t>
            </a:r>
          </a:p>
          <a:p>
            <a:r>
              <a:rPr lang="en-US" b="1" dirty="0"/>
              <a:t>•    Naloxone and related supplies necessary for carrying out overdose reversal for     purposes of distribution to program participants or for use by law enforcement or other first responders.</a:t>
            </a:r>
          </a:p>
          <a:p>
            <a:r>
              <a:rPr lang="en-US" b="1" dirty="0"/>
              <a:t>•    Treatment necessary to prevent gaps in service delivery between linkage and coverage by other funding sources when otherwise non-reimbursable</a:t>
            </a:r>
          </a:p>
          <a:p>
            <a:r>
              <a:rPr lang="en-US" b="1" dirty="0"/>
              <a:t>•    Costs that are necessary to operate programs under conditions of social distancing necessitated by the COVID-19 pandemic may be allowable. Such costs may include, but are not limited to, tablets and laptops to support remote work, accounts for teleconferencing software, additional cleaning supplies, etc. These costs will be considered allowable if they are in support of an approved program.</a:t>
            </a:r>
          </a:p>
          <a:p>
            <a:pPr marL="285750" indent="-285750">
              <a:buFont typeface="Arial" panose="020B0604020202020204" pitchFamily="34" charset="0"/>
              <a:buChar char="•"/>
            </a:pPr>
            <a:r>
              <a:rPr lang="en-US" b="1" dirty="0"/>
              <a:t> Training</a:t>
            </a:r>
          </a:p>
        </p:txBody>
      </p:sp>
      <p:pic>
        <p:nvPicPr>
          <p:cNvPr id="7" name="Recorded Sound">
            <a:hlinkClick r:id="" action="ppaction://media"/>
            <a:extLst>
              <a:ext uri="{FF2B5EF4-FFF2-40B4-BE49-F238E27FC236}">
                <a16:creationId xmlns:a16="http://schemas.microsoft.com/office/drawing/2014/main" id="{E98B5DD9-67F4-4CC1-B3FA-980F8E592C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8" name="Audio 7">
            <a:hlinkClick r:id="" action="ppaction://media"/>
            <a:extLst>
              <a:ext uri="{FF2B5EF4-FFF2-40B4-BE49-F238E27FC236}">
                <a16:creationId xmlns:a16="http://schemas.microsoft.com/office/drawing/2014/main" id="{518FF2E3-AAC7-4FCF-B925-3D111D48371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53598780"/>
      </p:ext>
    </p:extLst>
  </p:cSld>
  <p:clrMapOvr>
    <a:masterClrMapping/>
  </p:clrMapOvr>
  <mc:AlternateContent xmlns:mc="http://schemas.openxmlformats.org/markup-compatibility/2006" xmlns:p14="http://schemas.microsoft.com/office/powerpoint/2010/main">
    <mc:Choice Requires="p14">
      <p:transition spd="slow" p14:dur="2000" advTm="36362"/>
    </mc:Choice>
    <mc:Fallback xmlns="">
      <p:transition spd="slow" advTm="3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5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18" objId="7"/>
        <p14:stopEvt time="36362" objId="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2F57-5D6E-4E2C-A21C-89AAB61A6DF3}"/>
              </a:ext>
            </a:extLst>
          </p:cNvPr>
          <p:cNvSpPr>
            <a:spLocks noGrp="1"/>
          </p:cNvSpPr>
          <p:nvPr>
            <p:ph type="ctrTitle"/>
          </p:nvPr>
        </p:nvSpPr>
        <p:spPr>
          <a:xfrm>
            <a:off x="457200" y="838200"/>
            <a:ext cx="8458200" cy="1219200"/>
          </a:xfrm>
        </p:spPr>
        <p:txBody>
          <a:bodyPr/>
          <a:lstStyle/>
          <a:p>
            <a:r>
              <a:rPr lang="en-US" dirty="0"/>
              <a:t>Eligible Applicants </a:t>
            </a:r>
          </a:p>
        </p:txBody>
      </p:sp>
      <p:sp>
        <p:nvSpPr>
          <p:cNvPr id="3" name="Subtitle 2">
            <a:extLst>
              <a:ext uri="{FF2B5EF4-FFF2-40B4-BE49-F238E27FC236}">
                <a16:creationId xmlns:a16="http://schemas.microsoft.com/office/drawing/2014/main" id="{7E83FA7B-E417-4F64-9323-903F1ACD84E0}"/>
              </a:ext>
            </a:extLst>
          </p:cNvPr>
          <p:cNvSpPr>
            <a:spLocks noGrp="1"/>
          </p:cNvSpPr>
          <p:nvPr>
            <p:ph type="subTitle" idx="1"/>
          </p:nvPr>
        </p:nvSpPr>
        <p:spPr>
          <a:xfrm>
            <a:off x="342900" y="2024008"/>
            <a:ext cx="8458200" cy="3538591"/>
          </a:xfrm>
        </p:spPr>
        <p:txBody>
          <a:bodyPr/>
          <a:lstStyle/>
          <a:p>
            <a:pPr algn="l"/>
            <a:endParaRPr lang="en-US" dirty="0"/>
          </a:p>
          <a:p>
            <a:pPr algn="l"/>
            <a:r>
              <a:rPr lang="en-US" b="1" dirty="0"/>
              <a:t>This solicitation is open to Illinois municipalities, county, and state law enforcement agencies and other first responders that are public units of government. Private and non-profit entities are not eligible to apply.</a:t>
            </a:r>
          </a:p>
          <a:p>
            <a:endParaRPr lang="en-US" dirty="0"/>
          </a:p>
          <a:p>
            <a:endParaRPr lang="en-US" dirty="0"/>
          </a:p>
        </p:txBody>
      </p:sp>
      <p:sp>
        <p:nvSpPr>
          <p:cNvPr id="4" name="Footer Placeholder 3">
            <a:extLst>
              <a:ext uri="{FF2B5EF4-FFF2-40B4-BE49-F238E27FC236}">
                <a16:creationId xmlns:a16="http://schemas.microsoft.com/office/drawing/2014/main" id="{D60FEBC2-BE89-4728-A2F8-300D739750C7}"/>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7</a:t>
            </a:fld>
            <a:endParaRPr lang="en-US" altLang="en-US"/>
          </a:p>
        </p:txBody>
      </p:sp>
      <p:pic>
        <p:nvPicPr>
          <p:cNvPr id="5" name="Recorded Sound">
            <a:hlinkClick r:id="" action="ppaction://media"/>
            <a:extLst>
              <a:ext uri="{FF2B5EF4-FFF2-40B4-BE49-F238E27FC236}">
                <a16:creationId xmlns:a16="http://schemas.microsoft.com/office/drawing/2014/main" id="{B628AAC2-B32C-439F-92A0-290F0CDD39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6" name="Audio 5">
            <a:hlinkClick r:id="" action="ppaction://media"/>
            <a:extLst>
              <a:ext uri="{FF2B5EF4-FFF2-40B4-BE49-F238E27FC236}">
                <a16:creationId xmlns:a16="http://schemas.microsoft.com/office/drawing/2014/main" id="{434178B8-2F64-4442-8480-E21B05A28AA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74783102"/>
      </p:ext>
    </p:extLst>
  </p:cSld>
  <p:clrMapOvr>
    <a:masterClrMapping/>
  </p:clrMapOvr>
  <mc:AlternateContent xmlns:mc="http://schemas.openxmlformats.org/markup-compatibility/2006" xmlns:p14="http://schemas.microsoft.com/office/powerpoint/2010/main">
    <mc:Choice Requires="p14">
      <p:transition spd="slow" p14:dur="2000" advTm="20223"/>
    </mc:Choice>
    <mc:Fallback xmlns="">
      <p:transition spd="slow" advTm="20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09" objId="5"/>
        <p14:stopEvt time="20223"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52AB-3034-447D-B101-2A40005C489C}"/>
              </a:ext>
            </a:extLst>
          </p:cNvPr>
          <p:cNvSpPr>
            <a:spLocks noGrp="1"/>
          </p:cNvSpPr>
          <p:nvPr>
            <p:ph type="ctrTitle"/>
          </p:nvPr>
        </p:nvSpPr>
        <p:spPr>
          <a:xfrm>
            <a:off x="685800" y="1143000"/>
            <a:ext cx="7772400" cy="701676"/>
          </a:xfrm>
        </p:spPr>
        <p:txBody>
          <a:bodyPr/>
          <a:lstStyle/>
          <a:p>
            <a:r>
              <a:rPr lang="en-US" dirty="0"/>
              <a:t>GATA Requirements </a:t>
            </a:r>
          </a:p>
        </p:txBody>
      </p:sp>
      <p:sp>
        <p:nvSpPr>
          <p:cNvPr id="3" name="Subtitle 2">
            <a:extLst>
              <a:ext uri="{FF2B5EF4-FFF2-40B4-BE49-F238E27FC236}">
                <a16:creationId xmlns:a16="http://schemas.microsoft.com/office/drawing/2014/main" id="{23E1BB05-CF2E-4F44-9C23-4A53876732E7}"/>
              </a:ext>
            </a:extLst>
          </p:cNvPr>
          <p:cNvSpPr>
            <a:spLocks noGrp="1"/>
          </p:cNvSpPr>
          <p:nvPr>
            <p:ph type="subTitle" idx="1"/>
          </p:nvPr>
        </p:nvSpPr>
        <p:spPr>
          <a:xfrm>
            <a:off x="457200" y="2209800"/>
            <a:ext cx="8305800" cy="2514600"/>
          </a:xfrm>
        </p:spPr>
        <p:txBody>
          <a:bodyPr/>
          <a:lstStyle/>
          <a:p>
            <a:pPr marL="285750" indent="-285750" algn="l">
              <a:buFont typeface="Arial" panose="020B0604020202020204" pitchFamily="34" charset="0"/>
              <a:buChar char="•"/>
            </a:pPr>
            <a:r>
              <a:rPr lang="en-US" sz="2000" b="1" dirty="0"/>
              <a:t>Agencies must be pre-qualified through the Grant Accountability and Transparency Act (GATA) Grantee Portal, www.grants.illinois.gov, to become eligible to apply for an award. During pre-qualification, Dun and Bradstreet verifications are performed, including a check of Debarred and Suspended status and good standing with the Secretary of State. Applicants must have completed the GATA pre-qualification process by the date of application.</a:t>
            </a:r>
          </a:p>
          <a:p>
            <a:pPr marL="285750" indent="-285750" algn="l">
              <a:buFont typeface="Arial" panose="020B0604020202020204" pitchFamily="34" charset="0"/>
              <a:buChar char="•"/>
            </a:pPr>
            <a:r>
              <a:rPr lang="en-US" sz="2000" b="1" dirty="0"/>
              <a:t>Applicants will also be required to submit a financial and administrative risk assessment utilizing an Internal Controls Questionnaire (ICQ) for SFY21/22 and obtain approval from their cognizant agencies before execution of the grant agreement. Delay in obtaining SFY21/22 ICQ approval will result in a delay in grant execution. </a:t>
            </a:r>
          </a:p>
        </p:txBody>
      </p:sp>
      <p:sp>
        <p:nvSpPr>
          <p:cNvPr id="4" name="Footer Placeholder 3">
            <a:extLst>
              <a:ext uri="{FF2B5EF4-FFF2-40B4-BE49-F238E27FC236}">
                <a16:creationId xmlns:a16="http://schemas.microsoft.com/office/drawing/2014/main" id="{E6D23404-6233-4F7F-B748-3A2BE69A8F1A}"/>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8</a:t>
            </a:fld>
            <a:endParaRPr lang="en-US" altLang="en-US"/>
          </a:p>
        </p:txBody>
      </p:sp>
      <p:pic>
        <p:nvPicPr>
          <p:cNvPr id="7" name="Recorded Sound">
            <a:hlinkClick r:id="" action="ppaction://media"/>
            <a:extLst>
              <a:ext uri="{FF2B5EF4-FFF2-40B4-BE49-F238E27FC236}">
                <a16:creationId xmlns:a16="http://schemas.microsoft.com/office/drawing/2014/main" id="{101915EB-DE6F-4179-A911-83E5F6D42D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8" name="Audio 7">
            <a:hlinkClick r:id="" action="ppaction://media"/>
            <a:extLst>
              <a:ext uri="{FF2B5EF4-FFF2-40B4-BE49-F238E27FC236}">
                <a16:creationId xmlns:a16="http://schemas.microsoft.com/office/drawing/2014/main" id="{C4A1B632-5EFE-4538-9EB5-6048FB7E990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73379384"/>
      </p:ext>
    </p:extLst>
  </p:cSld>
  <p:clrMapOvr>
    <a:masterClrMapping/>
  </p:clrMapOvr>
  <mc:AlternateContent xmlns:mc="http://schemas.openxmlformats.org/markup-compatibility/2006" xmlns:p14="http://schemas.microsoft.com/office/powerpoint/2010/main">
    <mc:Choice Requires="p14">
      <p:transition spd="slow" p14:dur="2000" advTm="36902"/>
    </mc:Choice>
    <mc:Fallback xmlns="">
      <p:transition spd="slow" advTm="36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8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669" objId="7"/>
        <p14:stopEvt time="36902"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D2538-AEB6-489C-9B5B-619C244672D6}"/>
              </a:ext>
            </a:extLst>
          </p:cNvPr>
          <p:cNvSpPr>
            <a:spLocks noGrp="1"/>
          </p:cNvSpPr>
          <p:nvPr>
            <p:ph type="ctrTitle"/>
          </p:nvPr>
        </p:nvSpPr>
        <p:spPr>
          <a:xfrm>
            <a:off x="685800" y="990601"/>
            <a:ext cx="7772400" cy="914399"/>
          </a:xfrm>
        </p:spPr>
        <p:txBody>
          <a:bodyPr/>
          <a:lstStyle/>
          <a:p>
            <a:r>
              <a:rPr lang="en-US" dirty="0"/>
              <a:t>Required Documents </a:t>
            </a:r>
          </a:p>
        </p:txBody>
      </p:sp>
      <p:sp>
        <p:nvSpPr>
          <p:cNvPr id="3" name="Subtitle 2">
            <a:extLst>
              <a:ext uri="{FF2B5EF4-FFF2-40B4-BE49-F238E27FC236}">
                <a16:creationId xmlns:a16="http://schemas.microsoft.com/office/drawing/2014/main" id="{64CAEEDF-D514-488F-A7D9-4FF3073EB278}"/>
              </a:ext>
            </a:extLst>
          </p:cNvPr>
          <p:cNvSpPr>
            <a:spLocks noGrp="1"/>
          </p:cNvSpPr>
          <p:nvPr>
            <p:ph type="subTitle" idx="1"/>
          </p:nvPr>
        </p:nvSpPr>
        <p:spPr>
          <a:xfrm>
            <a:off x="533400" y="1905000"/>
            <a:ext cx="8382000" cy="3733800"/>
          </a:xfrm>
        </p:spPr>
        <p:txBody>
          <a:bodyPr/>
          <a:lstStyle/>
          <a:p>
            <a:pPr algn="l"/>
            <a:r>
              <a:rPr lang="en-US" dirty="0"/>
              <a:t>•        </a:t>
            </a:r>
            <a:r>
              <a:rPr lang="en-US" sz="4000" b="1" dirty="0"/>
              <a:t>Completed and signed Uniform State Grant    Application (PDF). </a:t>
            </a:r>
          </a:p>
          <a:p>
            <a:pPr algn="l"/>
            <a:r>
              <a:rPr lang="en-US" sz="4000" b="1" dirty="0"/>
              <a:t>•	Completed Program Narrative (Word). </a:t>
            </a:r>
          </a:p>
          <a:p>
            <a:pPr algn="l"/>
            <a:r>
              <a:rPr lang="en-US" sz="4000" b="1" dirty="0"/>
              <a:t>•	Completed Uniform Budget Template and Budget Narrative (Excel).</a:t>
            </a:r>
          </a:p>
          <a:p>
            <a:endParaRPr lang="en-US" dirty="0"/>
          </a:p>
        </p:txBody>
      </p:sp>
      <p:sp>
        <p:nvSpPr>
          <p:cNvPr id="4" name="Footer Placeholder 3">
            <a:extLst>
              <a:ext uri="{FF2B5EF4-FFF2-40B4-BE49-F238E27FC236}">
                <a16:creationId xmlns:a16="http://schemas.microsoft.com/office/drawing/2014/main" id="{0573BA49-96E5-4AAC-A439-8778488EBBC4}"/>
              </a:ext>
            </a:extLst>
          </p:cNvPr>
          <p:cNvSpPr>
            <a:spLocks noGrp="1"/>
          </p:cNvSpPr>
          <p:nvPr>
            <p:ph type="ftr" sz="quarter" idx="10"/>
          </p:nvPr>
        </p:nvSpPr>
        <p:spPr/>
        <p:txBody>
          <a:bodyPr/>
          <a:lstStyle/>
          <a:p>
            <a:fld id="{20D0EAAA-6D7F-4571-B92A-95FFA4AEE662}" type="datetime1">
              <a:rPr lang="en-US" altLang="en-US" smtClean="0"/>
              <a:pPr/>
              <a:t>7/19/2021</a:t>
            </a:fld>
            <a:r>
              <a:rPr lang="en-US" altLang="en-US"/>
              <a:t> | Illinois Criminal Justice Information Authority | </a:t>
            </a:r>
            <a:fld id="{3B6D76FF-2A9D-4BE0-8245-E720E9B0AE4A}" type="slidenum">
              <a:rPr lang="en-US" altLang="en-US" smtClean="0"/>
              <a:pPr/>
              <a:t>9</a:t>
            </a:fld>
            <a:endParaRPr lang="en-US" altLang="en-US"/>
          </a:p>
        </p:txBody>
      </p:sp>
      <p:pic>
        <p:nvPicPr>
          <p:cNvPr id="5" name="Recorded Sound">
            <a:hlinkClick r:id="" action="ppaction://media"/>
            <a:extLst>
              <a:ext uri="{FF2B5EF4-FFF2-40B4-BE49-F238E27FC236}">
                <a16:creationId xmlns:a16="http://schemas.microsoft.com/office/drawing/2014/main" id="{127F6D76-4D97-48DF-B706-8249442516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6" name="Audio 5">
            <a:hlinkClick r:id="" action="ppaction://media"/>
            <a:extLst>
              <a:ext uri="{FF2B5EF4-FFF2-40B4-BE49-F238E27FC236}">
                <a16:creationId xmlns:a16="http://schemas.microsoft.com/office/drawing/2014/main" id="{AC2097E5-1588-49D4-B394-05D77A98038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32591649"/>
      </p:ext>
    </p:extLst>
  </p:cSld>
  <p:clrMapOvr>
    <a:masterClrMapping/>
  </p:clrMapOvr>
  <mc:AlternateContent xmlns:mc="http://schemas.openxmlformats.org/markup-compatibility/2006" xmlns:p14="http://schemas.microsoft.com/office/powerpoint/2010/main">
    <mc:Choice Requires="p14">
      <p:transition spd="slow" p14:dur="2000" advTm="33949"/>
    </mc:Choice>
    <mc:Fallback xmlns="">
      <p:transition spd="slow" advTm="3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690" objId="5"/>
        <p14:stopEvt time="33949" objId="5"/>
      </p14:showEvtLst>
    </p:ext>
  </p:extLst>
</p:sld>
</file>

<file path=ppt/theme/theme1.xml><?xml version="1.0" encoding="utf-8"?>
<a:theme xmlns:a="http://schemas.openxmlformats.org/drawingml/2006/main" name="Theme1 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8D62BA23FF0F468B5FFFF91594D566" ma:contentTypeVersion="0" ma:contentTypeDescription="Create a new document." ma:contentTypeScope="" ma:versionID="48b4056c805d866231d38bf9963096e6">
  <xsd:schema xmlns:xsd="http://www.w3.org/2001/XMLSchema" xmlns:xs="http://www.w3.org/2001/XMLSchema" xmlns:p="http://schemas.microsoft.com/office/2006/metadata/properties" targetNamespace="http://schemas.microsoft.com/office/2006/metadata/properties" ma:root="true" ma:fieldsID="49218d14c3f7b80647a3496f4377fb2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1766A8-2CA1-426F-9D9D-FA310E25E424}">
  <ds:schemaRefs>
    <ds:schemaRef ds:uri="http://schemas.microsoft.com/sharepoint/v3/contenttype/forms"/>
  </ds:schemaRefs>
</ds:datastoreItem>
</file>

<file path=customXml/itemProps2.xml><?xml version="1.0" encoding="utf-8"?>
<ds:datastoreItem xmlns:ds="http://schemas.openxmlformats.org/officeDocument/2006/customXml" ds:itemID="{8BE230DA-651A-4730-842E-EC3D707C0E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B4E5EE8-AD2D-4F5F-9C89-88E8D15A9C2F}">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2585</TotalTime>
  <Words>1201</Words>
  <Application>Microsoft Office PowerPoint</Application>
  <PresentationFormat>On-screen Show (4:3)</PresentationFormat>
  <Paragraphs>100</Paragraphs>
  <Slides>13</Slides>
  <Notes>6</Notes>
  <HiddenSlides>0</HiddenSlides>
  <MMClips>26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Theme1 updated</vt:lpstr>
      <vt:lpstr> </vt:lpstr>
      <vt:lpstr>Uniform Notice for Funding Opportunity (Updated Legislation)    Community-Law Enforcement and Other First Responder Partnership for Deflection &amp;  Substance Use Disorder Treatment Act  </vt:lpstr>
      <vt:lpstr>• Other first responders’ and other medical services providers that are public units of governments such as EMT, fire departments can apply for these funds.  • A training component was added. Law enforcement/other first responders can use these fund for training in deflection, medication assisted treatment and crimogenics,  • Up to 10% of the funds can be used on activities related to knowledge dissemination  • Funding must now be prioritized for communities that have been impacted by the war on drugs, communities that have police/community relation issues and to communities that have a disproportionate lack of access to mental health and drug treatment. • Naxalone and related supplies is allowed • Treatment to prevent gaps in service delivery is allowed     </vt:lpstr>
      <vt:lpstr>Deflection Models Deflection programs may include, but are not limited to, the following</vt:lpstr>
      <vt:lpstr>Allowable Activities </vt:lpstr>
      <vt:lpstr> </vt:lpstr>
      <vt:lpstr>Eligible Applicants </vt:lpstr>
      <vt:lpstr>GATA Requirements </vt:lpstr>
      <vt:lpstr>Required Documents </vt:lpstr>
      <vt:lpstr>Budget Requirements </vt:lpstr>
      <vt:lpstr>Funding Information </vt:lpstr>
      <vt:lpstr>Anticipated Announcement and State Award Dates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Boulger, Jordan</dc:creator>
  <cp:lastModifiedBy>Hoffman, Shai</cp:lastModifiedBy>
  <cp:revision>204</cp:revision>
  <cp:lastPrinted>2017-08-21T21:13:04Z</cp:lastPrinted>
  <dcterms:created xsi:type="dcterms:W3CDTF">2011-03-03T19:06:36Z</dcterms:created>
  <dcterms:modified xsi:type="dcterms:W3CDTF">2021-07-19T17:58:54Z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0x010100548D62BA23FF0F468B5FFFF91594D566</vt:lpwstr>
  </property>
</Properties>
</file>